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08" r:id="rId4"/>
    <p:sldId id="309" r:id="rId5"/>
    <p:sldId id="310" r:id="rId6"/>
    <p:sldId id="312" r:id="rId7"/>
    <p:sldId id="313" r:id="rId8"/>
    <p:sldId id="314" r:id="rId9"/>
    <p:sldId id="316" r:id="rId10"/>
    <p:sldId id="317" r:id="rId11"/>
    <p:sldId id="315" r:id="rId12"/>
    <p:sldId id="318" r:id="rId13"/>
    <p:sldId id="321" r:id="rId14"/>
    <p:sldId id="322" r:id="rId15"/>
    <p:sldId id="323" r:id="rId16"/>
    <p:sldId id="325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wer, Bernadette" initials="PB" lastIdx="3" clrIdx="0"/>
  <p:cmAuthor id="1" name="Victoria Ronke Oyewol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1A"/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44" autoAdjust="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196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power\Documents\Policy%20and%20stock%20of%20business%20and%20forum\policy%20forum%20evidenc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power\Documents\Policy%20and%20stock%20of%20business%20and%20forum\policy%20forum%20eviden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power\Documents\Policy%20and%20stock%20of%20business%20and%20forum\policy%20forum%20eviden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power\Documents\Policy%20and%20stock%20of%20business%20and%20forum\policy%20forum%20eviden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54798778727247"/>
          <c:y val="3.8282601157084289E-2"/>
          <c:w val="0.74622222495254364"/>
          <c:h val="0.8416746864975212"/>
        </c:manualLayout>
      </c:layout>
      <c:scatterChart>
        <c:scatterStyle val="lineMarker"/>
        <c:varyColors val="0"/>
        <c:ser>
          <c:idx val="0"/>
          <c:order val="0"/>
          <c:tx>
            <c:strRef>
              <c:f>'Graph 1'!$B$1</c:f>
              <c:strCache>
                <c:ptCount val="1"/>
                <c:pt idx="0">
                  <c:v>Birth Rate 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'Graph 1'!$A$2:$A$10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xVal>
          <c:yVal>
            <c:numRef>
              <c:f>'Graph 1'!$B$2:$B$10</c:f>
              <c:numCache>
                <c:formatCode>0.0</c:formatCode>
                <c:ptCount val="9"/>
                <c:pt idx="0">
                  <c:v>13.279034226622416</c:v>
                </c:pt>
                <c:pt idx="1">
                  <c:v>10.654248379406681</c:v>
                </c:pt>
                <c:pt idx="2">
                  <c:v>8.8243178759657503</c:v>
                </c:pt>
                <c:pt idx="3">
                  <c:v>11.197523779352537</c:v>
                </c:pt>
                <c:pt idx="4">
                  <c:v>8.2886716140806698</c:v>
                </c:pt>
                <c:pt idx="5">
                  <c:v>8.6592376845317656</c:v>
                </c:pt>
                <c:pt idx="6">
                  <c:v>8.9450435567777227</c:v>
                </c:pt>
                <c:pt idx="7">
                  <c:v>7.7549658676795152</c:v>
                </c:pt>
                <c:pt idx="8">
                  <c:v>10.189167180495826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'Graph 1'!$C$1</c:f>
              <c:strCache>
                <c:ptCount val="1"/>
                <c:pt idx="0">
                  <c:v>Death Rate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'Graph 1'!$A$2:$A$10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xVal>
          <c:yVal>
            <c:numRef>
              <c:f>'Graph 1'!$C$2:$C$10</c:f>
              <c:numCache>
                <c:formatCode>0.0</c:formatCode>
                <c:ptCount val="9"/>
                <c:pt idx="0">
                  <c:v>8.0221159865289717</c:v>
                </c:pt>
                <c:pt idx="1">
                  <c:v>10.445910776860181</c:v>
                </c:pt>
                <c:pt idx="2">
                  <c:v>9.3017644882662331</c:v>
                </c:pt>
                <c:pt idx="3">
                  <c:v>9.3377615858614451</c:v>
                </c:pt>
                <c:pt idx="4">
                  <c:v>8.3807124486543643</c:v>
                </c:pt>
                <c:pt idx="5">
                  <c:v>7.4679392059585927</c:v>
                </c:pt>
                <c:pt idx="6">
                  <c:v>8.1085379492914971</c:v>
                </c:pt>
                <c:pt idx="7">
                  <c:v>10.078735307704154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501528"/>
        <c:axId val="556059536"/>
      </c:scatterChart>
      <c:valAx>
        <c:axId val="244501528"/>
        <c:scaling>
          <c:orientation val="minMax"/>
          <c:max val="2014"/>
          <c:min val="200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059536"/>
        <c:crosses val="autoZero"/>
        <c:crossBetween val="midCat"/>
      </c:valAx>
      <c:valAx>
        <c:axId val="556059536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501528"/>
        <c:crosses val="autoZero"/>
        <c:crossBetween val="midCat"/>
      </c:valAx>
      <c:spPr>
        <a:noFill/>
        <a:ln>
          <a:noFill/>
        </a:ln>
        <a:effectLst>
          <a:glow rad="63500">
            <a:schemeClr val="accent1">
              <a:satMod val="175000"/>
              <a:alpha val="40000"/>
            </a:schemeClr>
          </a:glow>
          <a:outerShdw blurRad="50800" dist="50800" dir="5160000" sx="89000" sy="89000" algn="ctr" rotWithShape="0">
            <a:srgbClr val="000000"/>
          </a:outerShdw>
        </a:effectLst>
      </c:spPr>
    </c:plotArea>
    <c:legend>
      <c:legendPos val="t"/>
      <c:layout>
        <c:manualLayout>
          <c:xMode val="edge"/>
          <c:yMode val="edge"/>
          <c:x val="0.31735890552337193"/>
          <c:y val="0.12060990544918221"/>
          <c:w val="0.58850799540486909"/>
          <c:h val="0.1094832297400510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94723699962142E-2"/>
          <c:y val="7.1099298825952048E-2"/>
          <c:w val="0.77248107922003439"/>
          <c:h val="0.79303571121205629"/>
        </c:manualLayout>
      </c:layout>
      <c:lineChart>
        <c:grouping val="standard"/>
        <c:varyColors val="0"/>
        <c:ser>
          <c:idx val="0"/>
          <c:order val="0"/>
          <c:tx>
            <c:strRef>
              <c:f>Regions!$B$13</c:f>
              <c:strCache>
                <c:ptCount val="1"/>
                <c:pt idx="0">
                  <c:v>Border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Regions!$C$12:$H$12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Regions!$C$13:$H$13</c:f>
              <c:numCache>
                <c:formatCode>#,##0</c:formatCode>
                <c:ptCount val="6"/>
                <c:pt idx="0">
                  <c:v>1.6407714974551297</c:v>
                </c:pt>
                <c:pt idx="1">
                  <c:v>-0.69425841592999382</c:v>
                </c:pt>
                <c:pt idx="2">
                  <c:v>0.12724350388427538</c:v>
                </c:pt>
                <c:pt idx="3">
                  <c:v>1.9399053486918474</c:v>
                </c:pt>
                <c:pt idx="4">
                  <c:v>1.6898830252701134</c:v>
                </c:pt>
                <c:pt idx="5">
                  <c:v>0.43753906598803466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Regions!$B$14</c:f>
              <c:strCache>
                <c:ptCount val="1"/>
                <c:pt idx="0">
                  <c:v>Dublin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Regions!$C$12:$H$12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Regions!$C$14:$H$14</c:f>
              <c:numCache>
                <c:formatCode>#,##0</c:formatCode>
                <c:ptCount val="6"/>
                <c:pt idx="0">
                  <c:v>8.4501840888998316</c:v>
                </c:pt>
                <c:pt idx="1">
                  <c:v>7.1084054208305822</c:v>
                </c:pt>
                <c:pt idx="2">
                  <c:v>7.5884913662865525</c:v>
                </c:pt>
                <c:pt idx="3">
                  <c:v>11.189695497935295</c:v>
                </c:pt>
                <c:pt idx="4">
                  <c:v>12.155462796136931</c:v>
                </c:pt>
                <c:pt idx="5">
                  <c:v>11.223267941673475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Regions!$B$15</c:f>
              <c:strCache>
                <c:ptCount val="1"/>
                <c:pt idx="0">
                  <c:v>Mid-East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Regions!$C$12:$H$12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Regions!$C$15:$H$15</c:f>
              <c:numCache>
                <c:formatCode>#,##0</c:formatCode>
                <c:ptCount val="6"/>
                <c:pt idx="0">
                  <c:v>1.2199553548253128</c:v>
                </c:pt>
                <c:pt idx="1">
                  <c:v>-1.2562944505009603</c:v>
                </c:pt>
                <c:pt idx="2">
                  <c:v>-0.7760992576441883</c:v>
                </c:pt>
                <c:pt idx="3">
                  <c:v>0.80465140424648296</c:v>
                </c:pt>
                <c:pt idx="4">
                  <c:v>0.85137309868660127</c:v>
                </c:pt>
                <c:pt idx="5">
                  <c:v>0.69044281783730466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Regions!$B$16</c:f>
              <c:strCache>
                <c:ptCount val="1"/>
                <c:pt idx="0">
                  <c:v>Midland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Regions!$C$12:$H$12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Regions!$C$16:$H$16</c:f>
              <c:numCache>
                <c:formatCode>#,##0</c:formatCode>
                <c:ptCount val="6"/>
                <c:pt idx="0">
                  <c:v>0.85366401581524909</c:v>
                </c:pt>
                <c:pt idx="1">
                  <c:v>0</c:v>
                </c:pt>
                <c:pt idx="2">
                  <c:v>0.15725389765017747</c:v>
                </c:pt>
                <c:pt idx="3">
                  <c:v>1.3209327402614908</c:v>
                </c:pt>
                <c:pt idx="4">
                  <c:v>1.1951296221413488</c:v>
                </c:pt>
                <c:pt idx="5">
                  <c:v>-0.4133531023947522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Regions!$B$17</c:f>
              <c:strCache>
                <c:ptCount val="1"/>
                <c:pt idx="0">
                  <c:v>Mid-West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Regions!$C$12:$H$12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Regions!$C$17:$H$17</c:f>
              <c:numCache>
                <c:formatCode>#,##0</c:formatCode>
                <c:ptCount val="6"/>
                <c:pt idx="0">
                  <c:v>2.25884358573661</c:v>
                </c:pt>
                <c:pt idx="1">
                  <c:v>0.50575365819008378</c:v>
                </c:pt>
                <c:pt idx="2">
                  <c:v>2.8413126864611452E-3</c:v>
                </c:pt>
                <c:pt idx="3">
                  <c:v>1.2047165790595256</c:v>
                </c:pt>
                <c:pt idx="4">
                  <c:v>-0.30402045745134249</c:v>
                </c:pt>
                <c:pt idx="5">
                  <c:v>-2.6793578633328599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Regions!$B$18</c:f>
              <c:strCache>
                <c:ptCount val="1"/>
                <c:pt idx="0">
                  <c:v>South-East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Regions!$C$12:$H$12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Regions!$C$18:$H$18</c:f>
              <c:numCache>
                <c:formatCode>#,##0</c:formatCode>
                <c:ptCount val="6"/>
                <c:pt idx="0">
                  <c:v>7.0760279896218248E-2</c:v>
                </c:pt>
                <c:pt idx="1">
                  <c:v>-1.3234793091700081</c:v>
                </c:pt>
                <c:pt idx="2">
                  <c:v>-0.57656524359881545</c:v>
                </c:pt>
                <c:pt idx="3">
                  <c:v>0.91726288754356999</c:v>
                </c:pt>
                <c:pt idx="4">
                  <c:v>0.88843462536362916</c:v>
                </c:pt>
                <c:pt idx="5">
                  <c:v>0.96443640747438208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Regions!$B$19</c:f>
              <c:strCache>
                <c:ptCount val="1"/>
                <c:pt idx="0">
                  <c:v>South-West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Regions!$C$12:$H$12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Regions!$C$19:$H$19</c:f>
              <c:numCache>
                <c:formatCode>#,##0</c:formatCode>
                <c:ptCount val="6"/>
                <c:pt idx="0">
                  <c:v>1.9648965979611834</c:v>
                </c:pt>
                <c:pt idx="1">
                  <c:v>0.79592924309363766</c:v>
                </c:pt>
                <c:pt idx="2">
                  <c:v>1.1345859620773238</c:v>
                </c:pt>
                <c:pt idx="3">
                  <c:v>2.5012463254886455</c:v>
                </c:pt>
                <c:pt idx="4">
                  <c:v>1.4749617507005208</c:v>
                </c:pt>
                <c:pt idx="5">
                  <c:v>1.0228464355091025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Regions!$B$20</c:f>
              <c:strCache>
                <c:ptCount val="1"/>
                <c:pt idx="0">
                  <c:v>West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Regions!$C$12:$H$12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Regions!$C$20:$H$20</c:f>
              <c:numCache>
                <c:formatCode>#,##0</c:formatCode>
                <c:ptCount val="6"/>
                <c:pt idx="0">
                  <c:v>2.8994332287226565</c:v>
                </c:pt>
                <c:pt idx="1">
                  <c:v>1.4544006745046607</c:v>
                </c:pt>
                <c:pt idx="2">
                  <c:v>2.0609864630661856</c:v>
                </c:pt>
                <c:pt idx="3">
                  <c:v>4.5037238278139489</c:v>
                </c:pt>
                <c:pt idx="4">
                  <c:v>3.3748653332708796</c:v>
                </c:pt>
                <c:pt idx="5">
                  <c:v>1.6253688697362874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6060320"/>
        <c:axId val="556060712"/>
      </c:lineChart>
      <c:catAx>
        <c:axId val="55606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060712"/>
        <c:crosses val="autoZero"/>
        <c:auto val="1"/>
        <c:lblAlgn val="ctr"/>
        <c:lblOffset val="1000"/>
        <c:noMultiLvlLbl val="0"/>
      </c:catAx>
      <c:valAx>
        <c:axId val="556060712"/>
        <c:scaling>
          <c:orientation val="minMax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060320"/>
        <c:crosses val="autoZero"/>
        <c:crossBetween val="between"/>
      </c:valAx>
      <c:spPr>
        <a:noFill/>
        <a:ln>
          <a:solidFill>
            <a:schemeClr val="accent4">
              <a:shade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83373192230338944"/>
          <c:y val="2.6636320534025169E-2"/>
          <c:w val="0.16087650589161978"/>
          <c:h val="0.97087960492652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'[policy forum evidence.xlsx]Graph Hitech'!$B$46</c:f>
              <c:strCache>
                <c:ptCount val="1"/>
                <c:pt idx="0">
                  <c:v>Active Enterprises 2014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'[policy forum evidence.xlsx]Graph Hitech'!$A$47:$A$53</c:f>
              <c:strCache>
                <c:ptCount val="7"/>
                <c:pt idx="0">
                  <c:v>Other</c:v>
                </c:pt>
                <c:pt idx="1">
                  <c:v>Low KIS</c:v>
                </c:pt>
                <c:pt idx="2">
                  <c:v>KIS</c:v>
                </c:pt>
                <c:pt idx="3">
                  <c:v>Low Tech Manuf</c:v>
                </c:pt>
                <c:pt idx="4">
                  <c:v>Medium Low Tech Manuf</c:v>
                </c:pt>
                <c:pt idx="5">
                  <c:v>High Medium Tech Manuf</c:v>
                </c:pt>
                <c:pt idx="6">
                  <c:v>High Tech Manuf</c:v>
                </c:pt>
              </c:strCache>
            </c:strRef>
          </c:cat>
          <c:val>
            <c:numRef>
              <c:f>'[policy forum evidence.xlsx]Graph Hitech'!$B$47:$B$53</c:f>
              <c:numCache>
                <c:formatCode>#,##0.0</c:formatCode>
                <c:ptCount val="7"/>
                <c:pt idx="0">
                  <c:v>32.447238270829857</c:v>
                </c:pt>
                <c:pt idx="1">
                  <c:v>34.940754809946519</c:v>
                </c:pt>
                <c:pt idx="2">
                  <c:v>28.736764865602293</c:v>
                </c:pt>
                <c:pt idx="3">
                  <c:v>1.7724550263709307</c:v>
                </c:pt>
                <c:pt idx="4">
                  <c:v>1.6063618711572747</c:v>
                </c:pt>
                <c:pt idx="5">
                  <c:v>0.35549763045729921</c:v>
                </c:pt>
                <c:pt idx="6">
                  <c:v>0.1409275256358295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41737709436714E-2"/>
          <c:y val="4.1015931168560428E-2"/>
          <c:w val="0.64896167628123103"/>
          <c:h val="0.81604231342933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 2-Employee Contribution'!$A$52</c:f>
              <c:strCache>
                <c:ptCount val="1"/>
                <c:pt idx="0">
                  <c:v>zero employees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'Graph 2-Employee Contribution'!$B$51:$D$51</c:f>
              <c:strCache>
                <c:ptCount val="3"/>
                <c:pt idx="0">
                  <c:v>Active Enterprises 2014</c:v>
                </c:pt>
                <c:pt idx="1">
                  <c:v>Enterprise Births 2014</c:v>
                </c:pt>
                <c:pt idx="2">
                  <c:v>Enterprise Deaths 2013</c:v>
                </c:pt>
              </c:strCache>
            </c:strRef>
          </c:cat>
          <c:val>
            <c:numRef>
              <c:f>'Graph 2-Employee Contribution'!$B$52:$D$52</c:f>
              <c:numCache>
                <c:formatCode>#,##0.0</c:formatCode>
                <c:ptCount val="3"/>
                <c:pt idx="0">
                  <c:v>9.2720796942521382</c:v>
                </c:pt>
                <c:pt idx="1">
                  <c:v>15.544888162598305</c:v>
                </c:pt>
                <c:pt idx="2">
                  <c:v>24.666435802896661</c:v>
                </c:pt>
              </c:numCache>
            </c:numRef>
          </c:val>
        </c:ser>
        <c:ser>
          <c:idx val="1"/>
          <c:order val="1"/>
          <c:tx>
            <c:strRef>
              <c:f>'Graph 2-Employee Contribution'!$A$53</c:f>
              <c:strCache>
                <c:ptCount val="1"/>
                <c:pt idx="0">
                  <c:v>1-4 employees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'Graph 2-Employee Contribution'!$B$51:$D$51</c:f>
              <c:strCache>
                <c:ptCount val="3"/>
                <c:pt idx="0">
                  <c:v>Active Enterprises 2014</c:v>
                </c:pt>
                <c:pt idx="1">
                  <c:v>Enterprise Births 2014</c:v>
                </c:pt>
                <c:pt idx="2">
                  <c:v>Enterprise Deaths 2013</c:v>
                </c:pt>
              </c:strCache>
            </c:strRef>
          </c:cat>
          <c:val>
            <c:numRef>
              <c:f>'Graph 2-Employee Contribution'!$B$53:$D$53</c:f>
              <c:numCache>
                <c:formatCode>#,##0.0</c:formatCode>
                <c:ptCount val="3"/>
                <c:pt idx="0">
                  <c:v>78.08330016208383</c:v>
                </c:pt>
                <c:pt idx="1">
                  <c:v>82.961393116127056</c:v>
                </c:pt>
                <c:pt idx="2">
                  <c:v>73.457456560265626</c:v>
                </c:pt>
              </c:numCache>
            </c:numRef>
          </c:val>
        </c:ser>
        <c:ser>
          <c:idx val="2"/>
          <c:order val="2"/>
          <c:tx>
            <c:strRef>
              <c:f>'Graph 2-Employee Contribution'!$A$54</c:f>
              <c:strCache>
                <c:ptCount val="1"/>
                <c:pt idx="0">
                  <c:v>5-9 employees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'Graph 2-Employee Contribution'!$B$51:$D$51</c:f>
              <c:strCache>
                <c:ptCount val="3"/>
                <c:pt idx="0">
                  <c:v>Active Enterprises 2014</c:v>
                </c:pt>
                <c:pt idx="1">
                  <c:v>Enterprise Births 2014</c:v>
                </c:pt>
                <c:pt idx="2">
                  <c:v>Enterprise Deaths 2013</c:v>
                </c:pt>
              </c:strCache>
            </c:strRef>
          </c:cat>
          <c:val>
            <c:numRef>
              <c:f>'Graph 2-Employee Contribution'!$B$54:$D$54</c:f>
              <c:numCache>
                <c:formatCode>#,##0.0</c:formatCode>
                <c:ptCount val="3"/>
                <c:pt idx="0">
                  <c:v>6.4331410701695511</c:v>
                </c:pt>
                <c:pt idx="1">
                  <c:v>1.1847615156776632</c:v>
                </c:pt>
                <c:pt idx="2">
                  <c:v>1.326108655354342</c:v>
                </c:pt>
              </c:numCache>
            </c:numRef>
          </c:val>
        </c:ser>
        <c:ser>
          <c:idx val="3"/>
          <c:order val="3"/>
          <c:tx>
            <c:strRef>
              <c:f>'Graph 2-Employee Contribution'!$A$55</c:f>
              <c:strCache>
                <c:ptCount val="1"/>
                <c:pt idx="0">
                  <c:v>10-49 employees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'Graph 2-Employee Contribution'!$B$51:$D$51</c:f>
              <c:strCache>
                <c:ptCount val="3"/>
                <c:pt idx="0">
                  <c:v>Active Enterprises 2014</c:v>
                </c:pt>
                <c:pt idx="1">
                  <c:v>Enterprise Births 2014</c:v>
                </c:pt>
                <c:pt idx="2">
                  <c:v>Enterprise Deaths 2013</c:v>
                </c:pt>
              </c:strCache>
            </c:strRef>
          </c:cat>
          <c:val>
            <c:numRef>
              <c:f>'Graph 2-Employee Contribution'!$B$55:$D$55</c:f>
              <c:numCache>
                <c:formatCode>#,##0.0</c:formatCode>
                <c:ptCount val="3"/>
                <c:pt idx="0">
                  <c:v>5.1291857563955467</c:v>
                </c:pt>
                <c:pt idx="1">
                  <c:v>0.27065672556429377</c:v>
                </c:pt>
                <c:pt idx="2">
                  <c:v>0.49703611659978408</c:v>
                </c:pt>
              </c:numCache>
            </c:numRef>
          </c:val>
        </c:ser>
        <c:ser>
          <c:idx val="4"/>
          <c:order val="4"/>
          <c:tx>
            <c:strRef>
              <c:f>'Graph 2-Employee Contribution'!$A$56</c:f>
              <c:strCache>
                <c:ptCount val="1"/>
                <c:pt idx="0">
                  <c:v>50+ employees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'Graph 2-Employee Contribution'!$B$51:$D$51</c:f>
              <c:strCache>
                <c:ptCount val="3"/>
                <c:pt idx="0">
                  <c:v>Active Enterprises 2014</c:v>
                </c:pt>
                <c:pt idx="1">
                  <c:v>Enterprise Births 2014</c:v>
                </c:pt>
                <c:pt idx="2">
                  <c:v>Enterprise Deaths 2013</c:v>
                </c:pt>
              </c:strCache>
            </c:strRef>
          </c:cat>
          <c:val>
            <c:numRef>
              <c:f>'Graph 2-Employee Contribution'!$B$56:$D$56</c:f>
              <c:numCache>
                <c:formatCode>#,##0.0</c:formatCode>
                <c:ptCount val="3"/>
                <c:pt idx="0">
                  <c:v>1.0822933170989335</c:v>
                </c:pt>
                <c:pt idx="1">
                  <c:v>3.8300480032683076E-2</c:v>
                </c:pt>
                <c:pt idx="2">
                  <c:v>5.2962864883583552E-2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6061888"/>
        <c:axId val="556062280"/>
      </c:barChart>
      <c:catAx>
        <c:axId val="55606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062280"/>
        <c:crosses val="autoZero"/>
        <c:auto val="1"/>
        <c:lblAlgn val="ctr"/>
        <c:lblOffset val="100"/>
        <c:noMultiLvlLbl val="0"/>
      </c:catAx>
      <c:valAx>
        <c:axId val="55606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06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82531353980041"/>
          <c:y val="9.929971864308719E-2"/>
          <c:w val="0.26517468646019965"/>
          <c:h val="0.72956647440880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48353-EB2B-41D5-94E8-4100D258ACB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988CA2B-AE02-44E3-B66D-F9C84A907BD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3200" baseline="0" dirty="0" smtClean="0"/>
            <a:t>Business Demography</a:t>
          </a:r>
        </a:p>
        <a:p>
          <a:r>
            <a:rPr lang="en-IE" sz="3200" baseline="0" dirty="0" smtClean="0"/>
            <a:t>Data</a:t>
          </a:r>
          <a:endParaRPr lang="en-IE" sz="3200" baseline="0" dirty="0"/>
        </a:p>
      </dgm:t>
    </dgm:pt>
    <dgm:pt modelId="{C908B244-5A26-49E9-B23D-34D21F1BCF71}" type="parTrans" cxnId="{2FBB06B8-360D-4663-AD89-C4DD404D3DA1}">
      <dgm:prSet/>
      <dgm:spPr/>
      <dgm:t>
        <a:bodyPr/>
        <a:lstStyle/>
        <a:p>
          <a:endParaRPr lang="en-IE"/>
        </a:p>
      </dgm:t>
    </dgm:pt>
    <dgm:pt modelId="{A9A72132-7592-497C-A5A5-084C4AD53478}" type="sibTrans" cxnId="{2FBB06B8-360D-4663-AD89-C4DD404D3DA1}">
      <dgm:prSet/>
      <dgm:spPr/>
      <dgm:t>
        <a:bodyPr/>
        <a:lstStyle/>
        <a:p>
          <a:endParaRPr lang="en-IE"/>
        </a:p>
      </dgm:t>
    </dgm:pt>
    <dgm:pt modelId="{E65DDAD8-9388-401B-BA59-F90195475A2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3200" baseline="0" dirty="0" smtClean="0"/>
            <a:t>Enterprise Births</a:t>
          </a:r>
          <a:endParaRPr lang="en-IE" sz="3200" baseline="0" dirty="0"/>
        </a:p>
      </dgm:t>
    </dgm:pt>
    <dgm:pt modelId="{259155BA-8EA9-45D3-AE70-EC93E94A1818}" type="parTrans" cxnId="{AC9C962F-1C73-4B85-9529-209A15F9D065}">
      <dgm:prSet/>
      <dgm:spPr/>
      <dgm:t>
        <a:bodyPr/>
        <a:lstStyle/>
        <a:p>
          <a:endParaRPr lang="en-IE"/>
        </a:p>
      </dgm:t>
    </dgm:pt>
    <dgm:pt modelId="{E7A6BB1E-EFE2-4937-841E-6BCB1DFF54D7}" type="sibTrans" cxnId="{AC9C962F-1C73-4B85-9529-209A15F9D065}">
      <dgm:prSet/>
      <dgm:spPr/>
      <dgm:t>
        <a:bodyPr/>
        <a:lstStyle/>
        <a:p>
          <a:endParaRPr lang="en-IE"/>
        </a:p>
      </dgm:t>
    </dgm:pt>
    <dgm:pt modelId="{0105B62D-DC5C-455E-BB9C-70A4E607A88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3200" baseline="0" dirty="0" smtClean="0"/>
            <a:t>Active</a:t>
          </a:r>
        </a:p>
        <a:p>
          <a:r>
            <a:rPr lang="en-IE" sz="3200" baseline="0" dirty="0" smtClean="0"/>
            <a:t>Enterprises</a:t>
          </a:r>
        </a:p>
      </dgm:t>
    </dgm:pt>
    <dgm:pt modelId="{D50ABE0F-58C1-4F35-AD61-67B469D2BE2A}" type="parTrans" cxnId="{D1C92378-9C89-41BC-9E6B-528496ED14E5}">
      <dgm:prSet/>
      <dgm:spPr/>
      <dgm:t>
        <a:bodyPr/>
        <a:lstStyle/>
        <a:p>
          <a:endParaRPr lang="en-IE"/>
        </a:p>
      </dgm:t>
    </dgm:pt>
    <dgm:pt modelId="{7E1285FE-0706-4FFA-8D86-13FD54B22CAA}" type="sibTrans" cxnId="{D1C92378-9C89-41BC-9E6B-528496ED14E5}">
      <dgm:prSet/>
      <dgm:spPr/>
      <dgm:t>
        <a:bodyPr/>
        <a:lstStyle/>
        <a:p>
          <a:endParaRPr lang="en-IE"/>
        </a:p>
      </dgm:t>
    </dgm:pt>
    <dgm:pt modelId="{E7CCEA83-9CC2-459F-90B0-3148B850A21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3200" baseline="0" dirty="0" smtClean="0"/>
            <a:t>Enterprise</a:t>
          </a:r>
        </a:p>
        <a:p>
          <a:r>
            <a:rPr lang="en-IE" sz="3200" baseline="0" dirty="0" smtClean="0"/>
            <a:t>Deaths</a:t>
          </a:r>
          <a:endParaRPr lang="en-IE" sz="3200" baseline="0" dirty="0"/>
        </a:p>
      </dgm:t>
    </dgm:pt>
    <dgm:pt modelId="{BC440F63-D0DE-49D2-ABD9-ED7C7649FA70}" type="parTrans" cxnId="{2E08F83B-1CCD-4225-9C45-6F38D625D994}">
      <dgm:prSet/>
      <dgm:spPr/>
      <dgm:t>
        <a:bodyPr/>
        <a:lstStyle/>
        <a:p>
          <a:endParaRPr lang="en-IE"/>
        </a:p>
      </dgm:t>
    </dgm:pt>
    <dgm:pt modelId="{EF365533-7BE8-481A-8606-01D331D526FB}" type="sibTrans" cxnId="{2E08F83B-1CCD-4225-9C45-6F38D625D994}">
      <dgm:prSet/>
      <dgm:spPr/>
      <dgm:t>
        <a:bodyPr/>
        <a:lstStyle/>
        <a:p>
          <a:endParaRPr lang="en-IE"/>
        </a:p>
      </dgm:t>
    </dgm:pt>
    <dgm:pt modelId="{79C646A2-226D-4A61-9C2D-AB4766B84211}" type="pres">
      <dgm:prSet presAssocID="{57748353-EB2B-41D5-94E8-4100D258AC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5F4DD411-42D8-4E5D-A9D6-20902E3EC8C4}" type="pres">
      <dgm:prSet presAssocID="{A988CA2B-AE02-44E3-B66D-F9C84A907BD1}" presName="hierRoot1" presStyleCnt="0"/>
      <dgm:spPr/>
    </dgm:pt>
    <dgm:pt modelId="{4E674E5A-CD25-4A00-B5AC-36113EA42E12}" type="pres">
      <dgm:prSet presAssocID="{A988CA2B-AE02-44E3-B66D-F9C84A907BD1}" presName="composite" presStyleCnt="0"/>
      <dgm:spPr/>
    </dgm:pt>
    <dgm:pt modelId="{B828E335-D879-4D39-AE3D-A7BFA6D1F7C9}" type="pres">
      <dgm:prSet presAssocID="{A988CA2B-AE02-44E3-B66D-F9C84A907BD1}" presName="background" presStyleLbl="node0" presStyleIdx="0" presStyleCnt="1"/>
      <dgm:spPr/>
    </dgm:pt>
    <dgm:pt modelId="{C4E47E5B-6AC3-4D9B-8AA1-9DF647939FC7}" type="pres">
      <dgm:prSet presAssocID="{A988CA2B-AE02-44E3-B66D-F9C84A907BD1}" presName="text" presStyleLbl="fgAcc0" presStyleIdx="0" presStyleCnt="1" custScaleX="270930" custScaleY="166026" custLinFactNeighborX="449" custLinFactNeighborY="-16899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93CF442F-ABC7-4DBC-AF6E-8E7B7028CF48}" type="pres">
      <dgm:prSet presAssocID="{A988CA2B-AE02-44E3-B66D-F9C84A907BD1}" presName="hierChild2" presStyleCnt="0"/>
      <dgm:spPr/>
    </dgm:pt>
    <dgm:pt modelId="{B3CC4271-D4AE-4702-85A6-A67C48EDF31F}" type="pres">
      <dgm:prSet presAssocID="{259155BA-8EA9-45D3-AE70-EC93E94A1818}" presName="Name10" presStyleLbl="parChTrans1D2" presStyleIdx="0" presStyleCnt="3"/>
      <dgm:spPr/>
      <dgm:t>
        <a:bodyPr/>
        <a:lstStyle/>
        <a:p>
          <a:endParaRPr lang="en-IE"/>
        </a:p>
      </dgm:t>
    </dgm:pt>
    <dgm:pt modelId="{604EAF37-806E-44C6-B74D-78300E9D84E0}" type="pres">
      <dgm:prSet presAssocID="{E65DDAD8-9388-401B-BA59-F90195475A27}" presName="hierRoot2" presStyleCnt="0"/>
      <dgm:spPr/>
    </dgm:pt>
    <dgm:pt modelId="{6303FBA9-F7EC-4FAD-966E-95D48CB730D9}" type="pres">
      <dgm:prSet presAssocID="{E65DDAD8-9388-401B-BA59-F90195475A27}" presName="composite2" presStyleCnt="0"/>
      <dgm:spPr/>
    </dgm:pt>
    <dgm:pt modelId="{EC34C745-1C5A-448B-B6DA-2FAD9D3C05D1}" type="pres">
      <dgm:prSet presAssocID="{E65DDAD8-9388-401B-BA59-F90195475A27}" presName="background2" presStyleLbl="node2" presStyleIdx="0" presStyleCnt="3"/>
      <dgm:spPr/>
    </dgm:pt>
    <dgm:pt modelId="{4181CE71-A13E-45D0-92A0-59DDF684C7AC}" type="pres">
      <dgm:prSet presAssocID="{E65DDAD8-9388-401B-BA59-F90195475A27}" presName="text2" presStyleLbl="fgAcc2" presStyleIdx="0" presStyleCnt="3" custScaleX="128940" custScaleY="186726" custLinFactNeighborX="1495" custLinFactNeighborY="-3319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8DEDC50-168E-405C-9D0E-59A6398E289A}" type="pres">
      <dgm:prSet presAssocID="{E65DDAD8-9388-401B-BA59-F90195475A27}" presName="hierChild3" presStyleCnt="0"/>
      <dgm:spPr/>
    </dgm:pt>
    <dgm:pt modelId="{4BB43BBA-4C2C-4D76-83D6-F2780F3D3F7A}" type="pres">
      <dgm:prSet presAssocID="{D50ABE0F-58C1-4F35-AD61-67B469D2BE2A}" presName="Name10" presStyleLbl="parChTrans1D2" presStyleIdx="1" presStyleCnt="3"/>
      <dgm:spPr/>
      <dgm:t>
        <a:bodyPr/>
        <a:lstStyle/>
        <a:p>
          <a:endParaRPr lang="en-IE"/>
        </a:p>
      </dgm:t>
    </dgm:pt>
    <dgm:pt modelId="{8B46D94C-5602-4950-98DB-D1BCCA747FD7}" type="pres">
      <dgm:prSet presAssocID="{0105B62D-DC5C-455E-BB9C-70A4E607A88F}" presName="hierRoot2" presStyleCnt="0"/>
      <dgm:spPr/>
    </dgm:pt>
    <dgm:pt modelId="{20319773-D8C4-43A7-AF77-78FC5B3563CD}" type="pres">
      <dgm:prSet presAssocID="{0105B62D-DC5C-455E-BB9C-70A4E607A88F}" presName="composite2" presStyleCnt="0"/>
      <dgm:spPr/>
    </dgm:pt>
    <dgm:pt modelId="{8CF46C0F-07EE-4640-84B6-7057314C1C1E}" type="pres">
      <dgm:prSet presAssocID="{0105B62D-DC5C-455E-BB9C-70A4E607A88F}" presName="background2" presStyleLbl="node2" presStyleIdx="1" presStyleCnt="3"/>
      <dgm:spPr/>
    </dgm:pt>
    <dgm:pt modelId="{390E49C1-012F-4AA7-B491-F41A00E65916}" type="pres">
      <dgm:prSet presAssocID="{0105B62D-DC5C-455E-BB9C-70A4E607A88F}" presName="text2" presStyleLbl="fgAcc2" presStyleIdx="1" presStyleCnt="3" custScaleX="129213" custScaleY="183930" custLinFactNeighborX="-4520" custLinFactNeighborY="139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08E6D439-DE20-469F-B05C-332E1CBDA770}" type="pres">
      <dgm:prSet presAssocID="{0105B62D-DC5C-455E-BB9C-70A4E607A88F}" presName="hierChild3" presStyleCnt="0"/>
      <dgm:spPr/>
    </dgm:pt>
    <dgm:pt modelId="{7E9C30EF-5713-433C-BF0D-55861464E431}" type="pres">
      <dgm:prSet presAssocID="{BC440F63-D0DE-49D2-ABD9-ED7C7649FA70}" presName="Name10" presStyleLbl="parChTrans1D2" presStyleIdx="2" presStyleCnt="3"/>
      <dgm:spPr/>
      <dgm:t>
        <a:bodyPr/>
        <a:lstStyle/>
        <a:p>
          <a:endParaRPr lang="en-IE"/>
        </a:p>
      </dgm:t>
    </dgm:pt>
    <dgm:pt modelId="{5C1DA94A-AB9C-496A-B5B8-4BFCF66DA5AF}" type="pres">
      <dgm:prSet presAssocID="{E7CCEA83-9CC2-459F-90B0-3148B850A21D}" presName="hierRoot2" presStyleCnt="0"/>
      <dgm:spPr/>
    </dgm:pt>
    <dgm:pt modelId="{7D232D0E-6098-4B70-9004-D491A55287F2}" type="pres">
      <dgm:prSet presAssocID="{E7CCEA83-9CC2-459F-90B0-3148B850A21D}" presName="composite2" presStyleCnt="0"/>
      <dgm:spPr/>
    </dgm:pt>
    <dgm:pt modelId="{9BBB4501-404A-4E16-A959-62FC46957045}" type="pres">
      <dgm:prSet presAssocID="{E7CCEA83-9CC2-459F-90B0-3148B850A21D}" presName="background2" presStyleLbl="node2" presStyleIdx="2" presStyleCnt="3"/>
      <dgm:spPr/>
    </dgm:pt>
    <dgm:pt modelId="{855CF547-EF4B-4084-B8D9-846C69876688}" type="pres">
      <dgm:prSet presAssocID="{E7CCEA83-9CC2-459F-90B0-3148B850A21D}" presName="text2" presStyleLbl="fgAcc2" presStyleIdx="2" presStyleCnt="3" custScaleX="138205" custScaleY="183930" custLinFactNeighborX="-4520" custLinFactNeighborY="139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D6B42B9-71A2-485C-AC0F-0D1B89DD9AE7}" type="pres">
      <dgm:prSet presAssocID="{E7CCEA83-9CC2-459F-90B0-3148B850A21D}" presName="hierChild3" presStyleCnt="0"/>
      <dgm:spPr/>
    </dgm:pt>
  </dgm:ptLst>
  <dgm:cxnLst>
    <dgm:cxn modelId="{2E08F83B-1CCD-4225-9C45-6F38D625D994}" srcId="{A988CA2B-AE02-44E3-B66D-F9C84A907BD1}" destId="{E7CCEA83-9CC2-459F-90B0-3148B850A21D}" srcOrd="2" destOrd="0" parTransId="{BC440F63-D0DE-49D2-ABD9-ED7C7649FA70}" sibTransId="{EF365533-7BE8-481A-8606-01D331D526FB}"/>
    <dgm:cxn modelId="{63D54FBF-80B6-41B3-A11B-406F486E341A}" type="presOf" srcId="{E7CCEA83-9CC2-459F-90B0-3148B850A21D}" destId="{855CF547-EF4B-4084-B8D9-846C69876688}" srcOrd="0" destOrd="0" presId="urn:microsoft.com/office/officeart/2005/8/layout/hierarchy1"/>
    <dgm:cxn modelId="{740B6166-AFAC-4C89-AD85-C8A77ECBF665}" type="presOf" srcId="{A988CA2B-AE02-44E3-B66D-F9C84A907BD1}" destId="{C4E47E5B-6AC3-4D9B-8AA1-9DF647939FC7}" srcOrd="0" destOrd="0" presId="urn:microsoft.com/office/officeart/2005/8/layout/hierarchy1"/>
    <dgm:cxn modelId="{AC9C962F-1C73-4B85-9529-209A15F9D065}" srcId="{A988CA2B-AE02-44E3-B66D-F9C84A907BD1}" destId="{E65DDAD8-9388-401B-BA59-F90195475A27}" srcOrd="0" destOrd="0" parTransId="{259155BA-8EA9-45D3-AE70-EC93E94A1818}" sibTransId="{E7A6BB1E-EFE2-4937-841E-6BCB1DFF54D7}"/>
    <dgm:cxn modelId="{CC128026-9C38-4409-984A-D3E9005FA9B2}" type="presOf" srcId="{259155BA-8EA9-45D3-AE70-EC93E94A1818}" destId="{B3CC4271-D4AE-4702-85A6-A67C48EDF31F}" srcOrd="0" destOrd="0" presId="urn:microsoft.com/office/officeart/2005/8/layout/hierarchy1"/>
    <dgm:cxn modelId="{2FBB06B8-360D-4663-AD89-C4DD404D3DA1}" srcId="{57748353-EB2B-41D5-94E8-4100D258ACB5}" destId="{A988CA2B-AE02-44E3-B66D-F9C84A907BD1}" srcOrd="0" destOrd="0" parTransId="{C908B244-5A26-49E9-B23D-34D21F1BCF71}" sibTransId="{A9A72132-7592-497C-A5A5-084C4AD53478}"/>
    <dgm:cxn modelId="{98C9DE45-02F8-4561-8571-0DD693E57795}" type="presOf" srcId="{0105B62D-DC5C-455E-BB9C-70A4E607A88F}" destId="{390E49C1-012F-4AA7-B491-F41A00E65916}" srcOrd="0" destOrd="0" presId="urn:microsoft.com/office/officeart/2005/8/layout/hierarchy1"/>
    <dgm:cxn modelId="{3919DBB7-7A5D-45CF-B53D-AAEB402F7B11}" type="presOf" srcId="{57748353-EB2B-41D5-94E8-4100D258ACB5}" destId="{79C646A2-226D-4A61-9C2D-AB4766B84211}" srcOrd="0" destOrd="0" presId="urn:microsoft.com/office/officeart/2005/8/layout/hierarchy1"/>
    <dgm:cxn modelId="{3DB867FD-82F9-42A1-A8B2-21AB4E59B9FD}" type="presOf" srcId="{E65DDAD8-9388-401B-BA59-F90195475A27}" destId="{4181CE71-A13E-45D0-92A0-59DDF684C7AC}" srcOrd="0" destOrd="0" presId="urn:microsoft.com/office/officeart/2005/8/layout/hierarchy1"/>
    <dgm:cxn modelId="{1F7D0793-208A-41FD-A5FB-70322A757CD4}" type="presOf" srcId="{BC440F63-D0DE-49D2-ABD9-ED7C7649FA70}" destId="{7E9C30EF-5713-433C-BF0D-55861464E431}" srcOrd="0" destOrd="0" presId="urn:microsoft.com/office/officeart/2005/8/layout/hierarchy1"/>
    <dgm:cxn modelId="{B1EBFB1E-1655-4B6D-8CBD-AA5E75EA81D2}" type="presOf" srcId="{D50ABE0F-58C1-4F35-AD61-67B469D2BE2A}" destId="{4BB43BBA-4C2C-4D76-83D6-F2780F3D3F7A}" srcOrd="0" destOrd="0" presId="urn:microsoft.com/office/officeart/2005/8/layout/hierarchy1"/>
    <dgm:cxn modelId="{D1C92378-9C89-41BC-9E6B-528496ED14E5}" srcId="{A988CA2B-AE02-44E3-B66D-F9C84A907BD1}" destId="{0105B62D-DC5C-455E-BB9C-70A4E607A88F}" srcOrd="1" destOrd="0" parTransId="{D50ABE0F-58C1-4F35-AD61-67B469D2BE2A}" sibTransId="{7E1285FE-0706-4FFA-8D86-13FD54B22CAA}"/>
    <dgm:cxn modelId="{38F41525-9AD2-4E4E-94AB-30AFA1873BC5}" type="presParOf" srcId="{79C646A2-226D-4A61-9C2D-AB4766B84211}" destId="{5F4DD411-42D8-4E5D-A9D6-20902E3EC8C4}" srcOrd="0" destOrd="0" presId="urn:microsoft.com/office/officeart/2005/8/layout/hierarchy1"/>
    <dgm:cxn modelId="{F182B9B8-9F7A-460E-B372-972AB493A1D1}" type="presParOf" srcId="{5F4DD411-42D8-4E5D-A9D6-20902E3EC8C4}" destId="{4E674E5A-CD25-4A00-B5AC-36113EA42E12}" srcOrd="0" destOrd="0" presId="urn:microsoft.com/office/officeart/2005/8/layout/hierarchy1"/>
    <dgm:cxn modelId="{80D672CB-0C61-49BE-A577-18E8E97A1464}" type="presParOf" srcId="{4E674E5A-CD25-4A00-B5AC-36113EA42E12}" destId="{B828E335-D879-4D39-AE3D-A7BFA6D1F7C9}" srcOrd="0" destOrd="0" presId="urn:microsoft.com/office/officeart/2005/8/layout/hierarchy1"/>
    <dgm:cxn modelId="{F34B6074-1BD7-453C-B456-2729B4689B26}" type="presParOf" srcId="{4E674E5A-CD25-4A00-B5AC-36113EA42E12}" destId="{C4E47E5B-6AC3-4D9B-8AA1-9DF647939FC7}" srcOrd="1" destOrd="0" presId="urn:microsoft.com/office/officeart/2005/8/layout/hierarchy1"/>
    <dgm:cxn modelId="{0637CBD8-99B4-416D-B2B0-76F6844DE24D}" type="presParOf" srcId="{5F4DD411-42D8-4E5D-A9D6-20902E3EC8C4}" destId="{93CF442F-ABC7-4DBC-AF6E-8E7B7028CF48}" srcOrd="1" destOrd="0" presId="urn:microsoft.com/office/officeart/2005/8/layout/hierarchy1"/>
    <dgm:cxn modelId="{D16C0475-FD30-4821-892C-9571A89677CF}" type="presParOf" srcId="{93CF442F-ABC7-4DBC-AF6E-8E7B7028CF48}" destId="{B3CC4271-D4AE-4702-85A6-A67C48EDF31F}" srcOrd="0" destOrd="0" presId="urn:microsoft.com/office/officeart/2005/8/layout/hierarchy1"/>
    <dgm:cxn modelId="{6BC08EB3-9978-40C5-9837-21445A74EC2C}" type="presParOf" srcId="{93CF442F-ABC7-4DBC-AF6E-8E7B7028CF48}" destId="{604EAF37-806E-44C6-B74D-78300E9D84E0}" srcOrd="1" destOrd="0" presId="urn:microsoft.com/office/officeart/2005/8/layout/hierarchy1"/>
    <dgm:cxn modelId="{309DF2CE-AFB9-4FEF-8F93-146A0AE6EA15}" type="presParOf" srcId="{604EAF37-806E-44C6-B74D-78300E9D84E0}" destId="{6303FBA9-F7EC-4FAD-966E-95D48CB730D9}" srcOrd="0" destOrd="0" presId="urn:microsoft.com/office/officeart/2005/8/layout/hierarchy1"/>
    <dgm:cxn modelId="{F3D122F2-8894-4B86-A49E-4AF95CD4F1BF}" type="presParOf" srcId="{6303FBA9-F7EC-4FAD-966E-95D48CB730D9}" destId="{EC34C745-1C5A-448B-B6DA-2FAD9D3C05D1}" srcOrd="0" destOrd="0" presId="urn:microsoft.com/office/officeart/2005/8/layout/hierarchy1"/>
    <dgm:cxn modelId="{2A6C8DC3-46BB-4884-8BD8-4709A5F450BF}" type="presParOf" srcId="{6303FBA9-F7EC-4FAD-966E-95D48CB730D9}" destId="{4181CE71-A13E-45D0-92A0-59DDF684C7AC}" srcOrd="1" destOrd="0" presId="urn:microsoft.com/office/officeart/2005/8/layout/hierarchy1"/>
    <dgm:cxn modelId="{1E341445-C4EE-490F-9F43-53F62DDD54A4}" type="presParOf" srcId="{604EAF37-806E-44C6-B74D-78300E9D84E0}" destId="{E8DEDC50-168E-405C-9D0E-59A6398E289A}" srcOrd="1" destOrd="0" presId="urn:microsoft.com/office/officeart/2005/8/layout/hierarchy1"/>
    <dgm:cxn modelId="{A84789DB-D93D-47AA-BF19-178951D61E0B}" type="presParOf" srcId="{93CF442F-ABC7-4DBC-AF6E-8E7B7028CF48}" destId="{4BB43BBA-4C2C-4D76-83D6-F2780F3D3F7A}" srcOrd="2" destOrd="0" presId="urn:microsoft.com/office/officeart/2005/8/layout/hierarchy1"/>
    <dgm:cxn modelId="{09156521-EFF2-4330-95C1-B5AC66C256FD}" type="presParOf" srcId="{93CF442F-ABC7-4DBC-AF6E-8E7B7028CF48}" destId="{8B46D94C-5602-4950-98DB-D1BCCA747FD7}" srcOrd="3" destOrd="0" presId="urn:microsoft.com/office/officeart/2005/8/layout/hierarchy1"/>
    <dgm:cxn modelId="{29C01B9D-A78C-4F52-B88D-3882EE72E5B6}" type="presParOf" srcId="{8B46D94C-5602-4950-98DB-D1BCCA747FD7}" destId="{20319773-D8C4-43A7-AF77-78FC5B3563CD}" srcOrd="0" destOrd="0" presId="urn:microsoft.com/office/officeart/2005/8/layout/hierarchy1"/>
    <dgm:cxn modelId="{43DB9539-C473-45B8-86CB-25F15BF7DF98}" type="presParOf" srcId="{20319773-D8C4-43A7-AF77-78FC5B3563CD}" destId="{8CF46C0F-07EE-4640-84B6-7057314C1C1E}" srcOrd="0" destOrd="0" presId="urn:microsoft.com/office/officeart/2005/8/layout/hierarchy1"/>
    <dgm:cxn modelId="{E413D5F8-7011-40CB-A264-109EF6359E3D}" type="presParOf" srcId="{20319773-D8C4-43A7-AF77-78FC5B3563CD}" destId="{390E49C1-012F-4AA7-B491-F41A00E65916}" srcOrd="1" destOrd="0" presId="urn:microsoft.com/office/officeart/2005/8/layout/hierarchy1"/>
    <dgm:cxn modelId="{569E6D0A-3EA3-458D-B577-237F95535165}" type="presParOf" srcId="{8B46D94C-5602-4950-98DB-D1BCCA747FD7}" destId="{08E6D439-DE20-469F-B05C-332E1CBDA770}" srcOrd="1" destOrd="0" presId="urn:microsoft.com/office/officeart/2005/8/layout/hierarchy1"/>
    <dgm:cxn modelId="{58867512-D333-4C42-9D21-04121CB3D9AE}" type="presParOf" srcId="{93CF442F-ABC7-4DBC-AF6E-8E7B7028CF48}" destId="{7E9C30EF-5713-433C-BF0D-55861464E431}" srcOrd="4" destOrd="0" presId="urn:microsoft.com/office/officeart/2005/8/layout/hierarchy1"/>
    <dgm:cxn modelId="{F0CB8C99-6EDA-4BCA-B7E1-A1019FB8FC42}" type="presParOf" srcId="{93CF442F-ABC7-4DBC-AF6E-8E7B7028CF48}" destId="{5C1DA94A-AB9C-496A-B5B8-4BFCF66DA5AF}" srcOrd="5" destOrd="0" presId="urn:microsoft.com/office/officeart/2005/8/layout/hierarchy1"/>
    <dgm:cxn modelId="{64CE6CE0-3247-423D-B2C8-BFD665EB05D3}" type="presParOf" srcId="{5C1DA94A-AB9C-496A-B5B8-4BFCF66DA5AF}" destId="{7D232D0E-6098-4B70-9004-D491A55287F2}" srcOrd="0" destOrd="0" presId="urn:microsoft.com/office/officeart/2005/8/layout/hierarchy1"/>
    <dgm:cxn modelId="{25F6C574-D57D-42D4-9C7A-8FBEBF430B8A}" type="presParOf" srcId="{7D232D0E-6098-4B70-9004-D491A55287F2}" destId="{9BBB4501-404A-4E16-A959-62FC46957045}" srcOrd="0" destOrd="0" presId="urn:microsoft.com/office/officeart/2005/8/layout/hierarchy1"/>
    <dgm:cxn modelId="{DC7CFB5A-9704-45FC-8A71-92377E570C37}" type="presParOf" srcId="{7D232D0E-6098-4B70-9004-D491A55287F2}" destId="{855CF547-EF4B-4084-B8D9-846C69876688}" srcOrd="1" destOrd="0" presId="urn:microsoft.com/office/officeart/2005/8/layout/hierarchy1"/>
    <dgm:cxn modelId="{144EFB68-C19A-466F-9320-654C795E0829}" type="presParOf" srcId="{5C1DA94A-AB9C-496A-B5B8-4BFCF66DA5AF}" destId="{AD6B42B9-71A2-485C-AC0F-0D1B89DD9AE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0.00302</cdr:x>
      <cdr:y>0.39135</cdr:y>
    </cdr:from>
    <cdr:to>
      <cdr:x>0.06495</cdr:x>
      <cdr:y>0.60865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600" y="1426468"/>
          <a:ext cx="50405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en-GB" sz="4400" dirty="0" smtClean="0"/>
            <a:t>%</a:t>
          </a:r>
          <a:endParaRPr lang="en-GB" sz="4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B47E0-E9DA-48A7-ABFA-1C54B886C724}" type="datetimeFigureOut">
              <a:rPr lang="en-IE" smtClean="0"/>
              <a:t>06/11/2017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82E2B-3545-45CB-A945-A1097E7567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358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2E2B-3545-45CB-A945-A1097E75675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602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2E2B-3545-45CB-A945-A1097E756756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8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esignworks%20A/CURRENT/UCC/CUBS%20Brand/_CUBS%20Launch/PPT%20Template/Backgrounds/CUBS_PPT_Slide_Background_3.pn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esignworks%20A/CURRENT/UCC/CUBS%20Brand/_CUBS%20Launch/PPT%20Template/Backgrounds/CUBS_PPT_Slide_Background_4.pn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esignworks%20A/CURRENT/UCC/CUBS%20Brand/_CUBS%20Launch/PPT%20Template/Backgrounds/CUBS_PPT_Slide_Background_5.pn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esignworks%20A/CURRENT/UCC/CUBS%20Brand/_CUBS%20Launch/PPT%20Template/Backgrounds/CUBS_PPT_Slide_Background_2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UBS_PPT_Slide_Background_3.png" descr="/Volumes/Designworks A/CURRENT/UCC/CUBS Brand/_CUBS Launch/PPT Template/Backgrounds/CUBS_PPT_Slide_Background_3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154" y="1219819"/>
            <a:ext cx="6107056" cy="108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1154" y="2552700"/>
            <a:ext cx="6120000" cy="144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DECB-9A7A-F249-9180-47615AB6CCA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90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09A-8700-A64F-BDDE-9AC01A9065C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CUBS_PPT_Slide_Background_4.png" descr="/Volumes/Designworks A/CURRENT/UCC/CUBS Brand/_CUBS Launch/PPT Template/Backgrounds/CUBS_PPT_Slide_Background_4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DECB-9A7A-F249-9180-47615AB6CCA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90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09A-8700-A64F-BDDE-9AC01A9065C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CUBS_PPT_Slide_Background_5.png" descr="/Volumes/Designworks A/CURRENT/UCC/CUBS Brand/_CUBS Launch/PPT Template/Backgrounds/CUBS_PPT_Slide_Background_5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DECB-9A7A-F249-9180-47615AB6CCA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90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09A-8700-A64F-BDDE-9AC01A906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DECB-9A7A-F249-9180-47615AB6CCA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90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09A-8700-A64F-BDDE-9AC01A9065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800" y="2130425"/>
            <a:ext cx="720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800" y="3429000"/>
            <a:ext cx="7200000" cy="14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66800" y="635635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D6001A"/>
                </a:solidFill>
                <a:latin typeface="Montserrat"/>
                <a:cs typeface="Montserrat"/>
              </a:defRPr>
            </a:lvl1pPr>
          </a:lstStyle>
          <a:p>
            <a:r>
              <a:rPr lang="en-US" dirty="0" err="1"/>
              <a:t>cubsucc.com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6600" y="635635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fld id="{DBCC109A-8700-A64F-BDDE-9AC01A9065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66800" y="6368332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D6001A"/>
                </a:solidFill>
                <a:latin typeface="Montserrat"/>
                <a:cs typeface="Montserrat"/>
              </a:defRPr>
            </a:lvl1pPr>
          </a:lstStyle>
          <a:p>
            <a:r>
              <a:rPr lang="en-US" dirty="0" err="1"/>
              <a:t>cubsucc.com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6600" y="6368332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fld id="{DBCC109A-8700-A64F-BDDE-9AC01A9065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800" y="2369847"/>
            <a:ext cx="37290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9847"/>
            <a:ext cx="40386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00" y="635635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D6001A"/>
                </a:solidFill>
                <a:latin typeface="Montserrat"/>
                <a:cs typeface="Montserrat"/>
              </a:defRPr>
            </a:lvl1pPr>
          </a:lstStyle>
          <a:p>
            <a:r>
              <a:rPr lang="en-US" dirty="0" err="1"/>
              <a:t>cubsucc.com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6600" y="635635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fld id="{DBCC109A-8700-A64F-BDDE-9AC01A9065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800" y="1714838"/>
            <a:ext cx="37305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48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 txBox="1"/>
          <p:nvPr userDrawn="1"/>
        </p:nvSpPr>
        <p:spPr>
          <a:xfrm>
            <a:off x="766800" y="942376"/>
            <a:ext cx="792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272727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66800" y="2549572"/>
            <a:ext cx="37290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49572"/>
            <a:ext cx="40386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4"/>
          </p:nvPr>
        </p:nvSpPr>
        <p:spPr>
          <a:xfrm>
            <a:off x="766800" y="635635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D6001A"/>
                </a:solidFill>
                <a:latin typeface="Montserrat"/>
                <a:cs typeface="Montserrat"/>
              </a:defRPr>
            </a:lvl1pPr>
          </a:lstStyle>
          <a:p>
            <a:r>
              <a:rPr lang="en-US" dirty="0" err="1"/>
              <a:t>cubsucc.com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6600" y="635635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fld id="{DBCC109A-8700-A64F-BDDE-9AC01A9065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66800" y="635635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D6001A"/>
                </a:solidFill>
                <a:latin typeface="Montserrat"/>
                <a:cs typeface="Montserrat"/>
              </a:defRPr>
            </a:lvl1pPr>
          </a:lstStyle>
          <a:p>
            <a:r>
              <a:rPr lang="en-US" dirty="0" err="1"/>
              <a:t>cubsucc.com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6600" y="635635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fld id="{DBCC109A-8700-A64F-BDDE-9AC01A9065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66800" y="635635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D6001A"/>
                </a:solidFill>
                <a:latin typeface="Montserrat"/>
                <a:cs typeface="Montserrat"/>
              </a:defRPr>
            </a:lvl1pPr>
          </a:lstStyle>
          <a:p>
            <a:r>
              <a:rPr lang="en-US" dirty="0" err="1"/>
              <a:t>cubsucc.com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6600" y="635635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fld id="{DBCC109A-8700-A64F-BDDE-9AC01A9065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rgbClr val="D6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001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001A"/>
              </a:solidFill>
            </a:endParaRPr>
          </a:p>
        </p:txBody>
      </p:sp>
      <p:pic>
        <p:nvPicPr>
          <p:cNvPr id="5" name="CUBS_PPT_Slide_Background_2.png" descr="/Volumes/Designworks A/CURRENT/UCC/CUBS Brand/_CUBS Launch/PPT Template/Backgrounds/CUBS_PPT_Slide_Background_2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66800" y="635635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r>
              <a:rPr lang="en-US"/>
              <a:t>cubsucc.com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6600" y="635635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fld id="{DBCC109A-8700-A64F-BDDE-9AC01A9065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6800" y="155767"/>
            <a:ext cx="1620000" cy="697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rgbClr val="D6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001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001A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66800" y="635635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r>
              <a:rPr lang="en-US"/>
              <a:t>cubsucc.com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6600" y="635635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fld id="{DBCC109A-8700-A64F-BDDE-9AC01A9065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6800" y="155767"/>
            <a:ext cx="1620000" cy="6975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Volumes/Designworks%20A/CURRENT/UCC/CUBS%20Brand/_CUBS%20Launch/PPT%20Template/Backgrounds/CUBS_PPT_Slide_Background_1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UBS_PPT_Slide_Background_1.png" descr="/Volumes/Designworks A/CURRENT/UCC/CUBS Brand/_CUBS Launch/PPT Template/Backgrounds/CUBS_PPT_Slide_Background_1.png"/>
          <p:cNvPicPr>
            <a:picLocks noChangeAspect="1"/>
          </p:cNvPicPr>
          <p:nvPr userDrawn="1"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800" y="942376"/>
            <a:ext cx="792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800" y="2369846"/>
            <a:ext cx="7920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800" y="635635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D6001A"/>
                </a:solidFill>
                <a:latin typeface="Montserrat"/>
                <a:cs typeface="Montserrat"/>
              </a:defRPr>
            </a:lvl1pPr>
          </a:lstStyle>
          <a:p>
            <a:r>
              <a:rPr lang="en-US" dirty="0" err="1"/>
              <a:t>cubsucc.com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6600" y="635635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fld id="{DBCC109A-8700-A64F-BDDE-9AC01A9065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931901" y="6356350"/>
            <a:ext cx="754899" cy="3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066800" y="155767"/>
            <a:ext cx="1620000" cy="697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272727"/>
          </a:solidFill>
          <a:latin typeface="Montserrat"/>
          <a:ea typeface="+mj-ea"/>
          <a:cs typeface="Montserra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1800" kern="1200">
          <a:solidFill>
            <a:srgbClr val="272727"/>
          </a:solidFill>
          <a:latin typeface="Montserrat"/>
          <a:ea typeface="+mn-ea"/>
          <a:cs typeface="Montserrat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1800" kern="1200">
          <a:solidFill>
            <a:srgbClr val="272727"/>
          </a:solidFill>
          <a:latin typeface="Montserrat"/>
          <a:ea typeface="+mn-ea"/>
          <a:cs typeface="Montserra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1800" kern="1200">
          <a:solidFill>
            <a:srgbClr val="272727"/>
          </a:solidFill>
          <a:latin typeface="Montserrat"/>
          <a:ea typeface="+mn-ea"/>
          <a:cs typeface="Montserra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1800" kern="1200">
          <a:solidFill>
            <a:srgbClr val="272727"/>
          </a:solidFill>
          <a:latin typeface="Montserrat"/>
          <a:ea typeface="+mn-ea"/>
          <a:cs typeface="Montserra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1800" kern="1200">
          <a:solidFill>
            <a:srgbClr val="272727"/>
          </a:solidFill>
          <a:latin typeface="Montserrat"/>
          <a:ea typeface="+mn-ea"/>
          <a:cs typeface="Montserra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.power@ucc.i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292608"/>
            <a:ext cx="6369125" cy="3785616"/>
          </a:xfrm>
        </p:spPr>
        <p:txBody>
          <a:bodyPr>
            <a:normAutofit/>
          </a:bodyPr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/>
            </a:r>
            <a:br>
              <a:rPr lang="en-GB" i="1" dirty="0">
                <a:solidFill>
                  <a:schemeClr val="tx1"/>
                </a:solidFill>
              </a:rPr>
            </a:br>
            <a:r>
              <a:rPr lang="en-GB" sz="3200" b="1" dirty="0"/>
              <a:t>The stock of Irish </a:t>
            </a:r>
            <a:r>
              <a:rPr lang="en-GB" sz="3200" b="1" dirty="0" smtClean="0"/>
              <a:t>businesses: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/>
              <a:t>Implications for Irish development policy</a:t>
            </a:r>
            <a:r>
              <a:rPr lang="en-GB" dirty="0"/>
              <a:t/>
            </a:r>
            <a:br>
              <a:rPr lang="en-GB" dirty="0"/>
            </a:br>
            <a:r>
              <a:rPr lang="en-GB" b="1" i="1" dirty="0">
                <a:solidFill>
                  <a:schemeClr val="tx1"/>
                </a:solidFill>
                <a:cs typeface="Times New Roman" panose="02020603050405020304"/>
              </a:rPr>
              <a:t/>
            </a:r>
            <a:br>
              <a:rPr lang="en-GB" b="1" i="1" dirty="0">
                <a:solidFill>
                  <a:schemeClr val="tx1"/>
                </a:solidFill>
                <a:cs typeface="Times New Roman" panose="02020603050405020304"/>
              </a:rPr>
            </a:br>
            <a:endParaRPr lang="en-GB" b="1" i="1" dirty="0">
              <a:solidFill>
                <a:schemeClr val="tx1"/>
              </a:solidFill>
              <a:cs typeface="Times New Roman" panose="020206030504050203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7909" y="3511296"/>
            <a:ext cx="6120000" cy="16205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2000" b="1" i="1" dirty="0" err="1"/>
              <a:t>Dr.</a:t>
            </a:r>
            <a:r>
              <a:rPr lang="en-IE" sz="2000" b="1" i="1" dirty="0"/>
              <a:t> Bernadette Power, </a:t>
            </a:r>
          </a:p>
          <a:p>
            <a:r>
              <a:rPr lang="en-IE" sz="2000" b="1" i="1" dirty="0">
                <a:cs typeface="Times New Roman" pitchFamily="18" charset="0"/>
              </a:rPr>
              <a:t>School of Economics,</a:t>
            </a:r>
            <a:br>
              <a:rPr lang="en-IE" sz="2000" b="1" i="1" dirty="0">
                <a:cs typeface="Times New Roman" pitchFamily="18" charset="0"/>
              </a:rPr>
            </a:br>
            <a:r>
              <a:rPr lang="en-IE" sz="2000" b="1" i="1" dirty="0" smtClean="0">
                <a:cs typeface="Times New Roman" pitchFamily="18" charset="0"/>
              </a:rPr>
              <a:t>Cork University Business School.</a:t>
            </a:r>
            <a:endParaRPr lang="en-IE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341077" y="6199670"/>
            <a:ext cx="411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i="1" dirty="0" smtClean="0">
                <a:solidFill>
                  <a:schemeClr val="bg1"/>
                </a:solidFill>
              </a:rPr>
              <a:t>Rethinking Irish Economic Development</a:t>
            </a:r>
          </a:p>
          <a:p>
            <a:pPr algn="r"/>
            <a:r>
              <a:rPr lang="en-GB" sz="1600" b="1" i="1" dirty="0" smtClean="0">
                <a:solidFill>
                  <a:schemeClr val="bg1"/>
                </a:solidFill>
              </a:rPr>
              <a:t>3</a:t>
            </a:r>
            <a:r>
              <a:rPr lang="en-GB" sz="1600" b="1" i="1" baseline="30000" dirty="0" smtClean="0">
                <a:solidFill>
                  <a:schemeClr val="bg1"/>
                </a:solidFill>
              </a:rPr>
              <a:t>rd</a:t>
            </a:r>
            <a:r>
              <a:rPr lang="en-GB" sz="1600" b="1" i="1" dirty="0" smtClean="0">
                <a:solidFill>
                  <a:schemeClr val="bg1"/>
                </a:solidFill>
              </a:rPr>
              <a:t> November 2017</a:t>
            </a:r>
            <a:endParaRPr lang="en-GB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46" y="41228"/>
            <a:ext cx="6749650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Regional Dist. of Manufacturing &amp; KIS Firms 2014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84819" y="1702092"/>
          <a:ext cx="8461552" cy="432816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006590"/>
                <a:gridCol w="853161"/>
                <a:gridCol w="733269"/>
                <a:gridCol w="733269"/>
                <a:gridCol w="733269"/>
                <a:gridCol w="953250"/>
                <a:gridCol w="864568"/>
                <a:gridCol w="1008112"/>
                <a:gridCol w="576064"/>
              </a:tblGrid>
              <a:tr h="552047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Border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Dublin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Mid East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smtClean="0">
                          <a:effectLst/>
                        </a:rPr>
                        <a:t>Mid-land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Mid West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South East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South West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West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Other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44.0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39.7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37.7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Low </a:t>
                      </a:r>
                      <a:r>
                        <a:rPr lang="en-GB" sz="2400" u="none" strike="noStrike" dirty="0" smtClean="0">
                          <a:effectLst/>
                        </a:rPr>
                        <a:t>Knowledge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smtClean="0">
                          <a:effectLst/>
                        </a:rPr>
                        <a:t>IS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36.7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31.8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33.6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Knowledge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smtClean="0">
                          <a:effectLst/>
                        </a:rPr>
                        <a:t>IS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18.7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21.9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22.2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25.8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Low </a:t>
                      </a:r>
                      <a:r>
                        <a:rPr lang="en-GB" sz="2400" u="none" strike="noStrike" dirty="0" smtClean="0">
                          <a:effectLst/>
                        </a:rPr>
                        <a:t>Tech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Medium Low </a:t>
                      </a:r>
                      <a:r>
                        <a:rPr lang="en-GB" sz="2400" u="none" strike="noStrike" dirty="0" smtClean="0">
                          <a:effectLst/>
                        </a:rPr>
                        <a:t>Tech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092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High Medium  </a:t>
                      </a:r>
                      <a:r>
                        <a:rPr lang="en-GB" sz="2400" u="none" strike="noStrike" dirty="0" smtClean="0">
                          <a:effectLst/>
                        </a:rPr>
                        <a:t>Tech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High </a:t>
                      </a:r>
                      <a:r>
                        <a:rPr lang="en-GB" sz="2400" u="none" strike="noStrike" dirty="0" smtClean="0">
                          <a:effectLst/>
                        </a:rPr>
                        <a:t>Tech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51061" y="2296512"/>
            <a:ext cx="840879" cy="1521108"/>
          </a:xfrm>
          <a:prstGeom prst="rect">
            <a:avLst/>
          </a:prstGeom>
          <a:noFill/>
          <a:ln w="825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62582" y="3809082"/>
            <a:ext cx="6383789" cy="2221170"/>
          </a:xfrm>
          <a:prstGeom prst="rect">
            <a:avLst/>
          </a:prstGeom>
          <a:noFill/>
          <a:ln w="825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315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8" y="1472"/>
            <a:ext cx="6786940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sz="4000" b="1" dirty="0"/>
              <a:t>Implications for Enterprise Policy</a:t>
            </a:r>
            <a:endParaRPr lang="en-IE" sz="40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6696" y="1682496"/>
            <a:ext cx="7296912" cy="42428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b="1" dirty="0">
                <a:solidFill>
                  <a:schemeClr val="tx1"/>
                </a:solidFill>
              </a:rPr>
              <a:t>L</a:t>
            </a:r>
            <a:r>
              <a:rPr lang="en-GB" sz="3200" b="1" dirty="0" smtClean="0">
                <a:solidFill>
                  <a:schemeClr val="tx1"/>
                </a:solidFill>
              </a:rPr>
              <a:t>everage core strengths </a:t>
            </a:r>
          </a:p>
          <a:p>
            <a:pPr marL="0" indent="0" algn="just">
              <a:buNone/>
            </a:pPr>
            <a:r>
              <a:rPr lang="en-GB" sz="3200" b="1" dirty="0" smtClean="0">
                <a:solidFill>
                  <a:schemeClr val="tx1"/>
                </a:solidFill>
              </a:rPr>
              <a:t>Address regional imbalances</a:t>
            </a:r>
          </a:p>
          <a:p>
            <a:pPr marL="0" indent="0" algn="just">
              <a:buNone/>
            </a:pPr>
            <a:r>
              <a:rPr lang="en-GB" sz="3200" b="1" dirty="0" smtClean="0">
                <a:solidFill>
                  <a:schemeClr val="tx1"/>
                </a:solidFill>
              </a:rPr>
              <a:t>Manufacturing </a:t>
            </a:r>
          </a:p>
          <a:p>
            <a:pPr algn="just"/>
            <a:r>
              <a:rPr lang="en-GB" sz="2400" dirty="0" smtClean="0">
                <a:solidFill>
                  <a:schemeClr val="tx1"/>
                </a:solidFill>
              </a:rPr>
              <a:t>Regionally dispersed –  Regional job opportunities.</a:t>
            </a:r>
            <a:endParaRPr lang="en-GB" sz="2400" dirty="0">
              <a:solidFill>
                <a:schemeClr val="tx1"/>
              </a:solidFill>
            </a:endParaRPr>
          </a:p>
          <a:p>
            <a:pPr algn="just"/>
            <a:r>
              <a:rPr lang="en-GB" sz="2400" dirty="0" smtClean="0">
                <a:solidFill>
                  <a:schemeClr val="tx1"/>
                </a:solidFill>
              </a:rPr>
              <a:t>Transition to more high end</a:t>
            </a:r>
            <a:r>
              <a:rPr lang="en-GB" sz="2200" dirty="0" smtClean="0">
                <a:solidFill>
                  <a:schemeClr val="tx1"/>
                </a:solidFill>
              </a:rPr>
              <a:t> manufacturing sectors. </a:t>
            </a:r>
          </a:p>
        </p:txBody>
      </p:sp>
    </p:spTree>
    <p:extLst>
      <p:ext uri="{BB962C8B-B14F-4D97-AF65-F5344CB8AC3E}">
        <p14:creationId xmlns:p14="http://schemas.microsoft.com/office/powerpoint/2010/main" val="39016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46" y="41228"/>
            <a:ext cx="6749650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Size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b="1" dirty="0" smtClean="0">
                <a:solidFill>
                  <a:schemeClr val="tx1"/>
                </a:solidFill>
              </a:rPr>
              <a:t>Distribution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422098"/>
              </p:ext>
            </p:extLst>
          </p:nvPr>
        </p:nvGraphicFramePr>
        <p:xfrm>
          <a:off x="621904" y="1143000"/>
          <a:ext cx="8126560" cy="495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8468" y="6101941"/>
            <a:ext cx="73687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b="1" i="1" dirty="0" smtClean="0"/>
              <a:t>Growth is only occurring in approximately 10%  or less of enterprises between 2008 and 2014. </a:t>
            </a:r>
          </a:p>
        </p:txBody>
      </p:sp>
    </p:spTree>
    <p:extLst>
      <p:ext uri="{BB962C8B-B14F-4D97-AF65-F5344CB8AC3E}">
        <p14:creationId xmlns:p14="http://schemas.microsoft.com/office/powerpoint/2010/main" val="33101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8" y="1472"/>
            <a:ext cx="6786940" cy="1080000"/>
          </a:xfrm>
        </p:spPr>
        <p:txBody>
          <a:bodyPr anchor="t">
            <a:normAutofit/>
          </a:bodyPr>
          <a:lstStyle/>
          <a:p>
            <a:pPr algn="ctr"/>
            <a:r>
              <a:rPr lang="en-GB" sz="3600" b="1" dirty="0"/>
              <a:t>Case Evidence: Firm Survival </a:t>
            </a:r>
            <a:endParaRPr lang="en-IE" sz="40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6656" y="978408"/>
            <a:ext cx="7808976" cy="51411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E" sz="3200" b="1" dirty="0"/>
              <a:t>Attributes which </a:t>
            </a:r>
            <a:r>
              <a:rPr lang="en-IE" sz="3200" b="1" dirty="0" smtClean="0"/>
              <a:t>foster survival &amp; offer </a:t>
            </a:r>
            <a:r>
              <a:rPr lang="en-IE" sz="3200" b="1" dirty="0"/>
              <a:t>greater resistance to </a:t>
            </a:r>
            <a:r>
              <a:rPr lang="en-IE" sz="3200" b="1" dirty="0" smtClean="0"/>
              <a:t>economic shocks</a:t>
            </a:r>
            <a:endParaRPr lang="en-GB" sz="3200" b="1" dirty="0"/>
          </a:p>
          <a:p>
            <a:pPr algn="just"/>
            <a:r>
              <a:rPr lang="en-IE" sz="2800" dirty="0">
                <a:solidFill>
                  <a:schemeClr val="tx1"/>
                </a:solidFill>
              </a:rPr>
              <a:t>Larger businesses</a:t>
            </a:r>
          </a:p>
          <a:p>
            <a:pPr algn="just"/>
            <a:r>
              <a:rPr lang="en-IE" sz="2800" dirty="0">
                <a:solidFill>
                  <a:schemeClr val="tx1"/>
                </a:solidFill>
              </a:rPr>
              <a:t>Older businesses</a:t>
            </a:r>
          </a:p>
          <a:p>
            <a:pPr algn="just"/>
            <a:r>
              <a:rPr lang="en-IE" sz="2800" dirty="0">
                <a:solidFill>
                  <a:schemeClr val="tx1"/>
                </a:solidFill>
              </a:rPr>
              <a:t>Firms operating in concentrated markets. </a:t>
            </a:r>
          </a:p>
          <a:p>
            <a:pPr algn="just"/>
            <a:r>
              <a:rPr lang="en-IE" sz="2800" dirty="0">
                <a:solidFill>
                  <a:schemeClr val="tx1"/>
                </a:solidFill>
              </a:rPr>
              <a:t>Firms operating in knowledge intensive </a:t>
            </a:r>
            <a:r>
              <a:rPr lang="en-IE" sz="2800" dirty="0" smtClean="0">
                <a:solidFill>
                  <a:schemeClr val="tx1"/>
                </a:solidFill>
              </a:rPr>
              <a:t>services.</a:t>
            </a:r>
            <a:endParaRPr lang="en-IE" sz="2800" dirty="0">
              <a:solidFill>
                <a:schemeClr val="tx1"/>
              </a:solidFill>
            </a:endParaRPr>
          </a:p>
          <a:p>
            <a:pPr algn="just"/>
            <a:r>
              <a:rPr lang="en-IE" sz="2800" dirty="0">
                <a:solidFill>
                  <a:schemeClr val="tx1"/>
                </a:solidFill>
              </a:rPr>
              <a:t>Firms located in rural regions</a:t>
            </a:r>
            <a:r>
              <a:rPr lang="en-IE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IE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GB" sz="3200" b="1" dirty="0"/>
              <a:t>Failure risks of firms fall </a:t>
            </a:r>
            <a:r>
              <a:rPr lang="en-GB" sz="3200" b="1" dirty="0" smtClean="0"/>
              <a:t>considerably </a:t>
            </a:r>
            <a:r>
              <a:rPr lang="en-GB" sz="3200" b="1" dirty="0"/>
              <a:t>if they have scale – At least 5+ employees</a:t>
            </a:r>
          </a:p>
          <a:p>
            <a:pPr marL="0" indent="0" algn="just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8" y="1472"/>
            <a:ext cx="6786940" cy="1080000"/>
          </a:xfrm>
        </p:spPr>
        <p:txBody>
          <a:bodyPr anchor="t">
            <a:noAutofit/>
          </a:bodyPr>
          <a:lstStyle/>
          <a:p>
            <a:pPr algn="ctr"/>
            <a:r>
              <a:rPr lang="en-GB" sz="3600" dirty="0"/>
              <a:t>Implications for Enterprise Policy</a:t>
            </a:r>
            <a:endParaRPr lang="en-IE" sz="36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0900" cy="25786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GB" sz="3600" dirty="0">
                <a:solidFill>
                  <a:schemeClr val="tx1"/>
                </a:solidFill>
              </a:rPr>
              <a:t>Only </a:t>
            </a:r>
            <a:r>
              <a:rPr lang="en-GB" sz="3600" b="1" dirty="0">
                <a:solidFill>
                  <a:schemeClr val="tx1"/>
                </a:solidFill>
              </a:rPr>
              <a:t>10% </a:t>
            </a:r>
            <a:r>
              <a:rPr lang="en-GB" sz="3600" dirty="0">
                <a:solidFill>
                  <a:schemeClr val="tx1"/>
                </a:solidFill>
              </a:rPr>
              <a:t>or less firms growing in size</a:t>
            </a:r>
          </a:p>
          <a:p>
            <a:pPr algn="just"/>
            <a:r>
              <a:rPr lang="en-GB" sz="3600" dirty="0" smtClean="0">
                <a:solidFill>
                  <a:schemeClr val="tx1"/>
                </a:solidFill>
              </a:rPr>
              <a:t>Focus on </a:t>
            </a:r>
            <a:r>
              <a:rPr lang="en-GB" sz="3600" b="1" dirty="0" smtClean="0">
                <a:solidFill>
                  <a:schemeClr val="tx1"/>
                </a:solidFill>
              </a:rPr>
              <a:t>scaling businesses</a:t>
            </a:r>
            <a:endParaRPr lang="en-GB" sz="36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8" y="173736"/>
            <a:ext cx="7178144" cy="907736"/>
          </a:xfrm>
        </p:spPr>
        <p:txBody>
          <a:bodyPr anchor="t">
            <a:noAutofit/>
          </a:bodyPr>
          <a:lstStyle/>
          <a:p>
            <a:r>
              <a:rPr lang="en-GB" sz="3600" b="1" dirty="0"/>
              <a:t>Case Evidence:  Entrepreneurship, Firm Survival and Agglomeration Economies 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8368" y="2051304"/>
            <a:ext cx="7200900" cy="45598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4800" b="1" dirty="0" smtClean="0">
                <a:solidFill>
                  <a:schemeClr val="tx1"/>
                </a:solidFill>
              </a:rPr>
              <a:t>Entrepreneurship</a:t>
            </a:r>
            <a:endParaRPr lang="en-GB" sz="4800" b="1" dirty="0">
              <a:solidFill>
                <a:schemeClr val="tx1"/>
              </a:solidFill>
            </a:endParaRPr>
          </a:p>
          <a:p>
            <a:r>
              <a:rPr lang="en-GB" sz="4000" dirty="0" smtClean="0">
                <a:solidFill>
                  <a:schemeClr val="tx1"/>
                </a:solidFill>
              </a:rPr>
              <a:t>Greater </a:t>
            </a:r>
            <a:r>
              <a:rPr lang="en-GB" sz="4000" b="1" dirty="0">
                <a:solidFill>
                  <a:schemeClr val="tx1"/>
                </a:solidFill>
              </a:rPr>
              <a:t>population density </a:t>
            </a:r>
            <a:r>
              <a:rPr lang="en-GB" sz="4000" dirty="0">
                <a:solidFill>
                  <a:schemeClr val="tx1"/>
                </a:solidFill>
              </a:rPr>
              <a:t>raises  </a:t>
            </a:r>
            <a:r>
              <a:rPr lang="en-GB" sz="4000" dirty="0" smtClean="0">
                <a:solidFill>
                  <a:schemeClr val="tx1"/>
                </a:solidFill>
              </a:rPr>
              <a:t>regional births rates</a:t>
            </a:r>
          </a:p>
          <a:p>
            <a:pPr marL="0" indent="0" algn="just">
              <a:buNone/>
            </a:pPr>
            <a:r>
              <a:rPr lang="en-GB" sz="4800" b="1" dirty="0">
                <a:solidFill>
                  <a:schemeClr val="tx1"/>
                </a:solidFill>
              </a:rPr>
              <a:t>Firm </a:t>
            </a:r>
            <a:r>
              <a:rPr lang="en-GB" sz="4800" b="1" dirty="0" smtClean="0">
                <a:solidFill>
                  <a:schemeClr val="tx1"/>
                </a:solidFill>
              </a:rPr>
              <a:t>Exits</a:t>
            </a:r>
            <a:endParaRPr lang="en-GB" sz="4800" b="1" dirty="0">
              <a:solidFill>
                <a:schemeClr val="tx1"/>
              </a:solidFill>
            </a:endParaRPr>
          </a:p>
          <a:p>
            <a:pPr marL="653796" indent="-571500" algn="just"/>
            <a:r>
              <a:rPr lang="en-GB" sz="4000" b="1" dirty="0">
                <a:solidFill>
                  <a:schemeClr val="tx1"/>
                </a:solidFill>
              </a:rPr>
              <a:t>Specialisation lowers </a:t>
            </a:r>
            <a:r>
              <a:rPr lang="en-GB" sz="4000" dirty="0">
                <a:solidFill>
                  <a:schemeClr val="tx1"/>
                </a:solidFill>
              </a:rPr>
              <a:t>regional deaths rates. </a:t>
            </a:r>
          </a:p>
          <a:p>
            <a:endParaRPr lang="en-GB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8" y="1472"/>
            <a:ext cx="6786940" cy="1080000"/>
          </a:xfrm>
        </p:spPr>
        <p:txBody>
          <a:bodyPr anchor="t">
            <a:noAutofit/>
          </a:bodyPr>
          <a:lstStyle/>
          <a:p>
            <a:r>
              <a:rPr lang="en-GB" sz="3600" b="1" dirty="0"/>
              <a:t>Implications for Policy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559170"/>
            <a:ext cx="8546124" cy="38906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GB" sz="3200" dirty="0" smtClean="0"/>
              <a:t>Developing </a:t>
            </a:r>
            <a:r>
              <a:rPr lang="en-GB" sz="3200" b="1" dirty="0" smtClean="0"/>
              <a:t>other key </a:t>
            </a:r>
            <a:r>
              <a:rPr lang="en-GB" sz="3200" b="1" dirty="0"/>
              <a:t>urban centres </a:t>
            </a:r>
          </a:p>
          <a:p>
            <a:pPr algn="just"/>
            <a:r>
              <a:rPr lang="en-GB" sz="3200" dirty="0" smtClean="0"/>
              <a:t>Local knowledge is key - </a:t>
            </a:r>
            <a:r>
              <a:rPr lang="en-GB" sz="3200" b="1" dirty="0" smtClean="0">
                <a:solidFill>
                  <a:schemeClr val="tx1"/>
                </a:solidFill>
              </a:rPr>
              <a:t>bottom </a:t>
            </a:r>
            <a:r>
              <a:rPr lang="en-GB" sz="3200" b="1" dirty="0">
                <a:solidFill>
                  <a:schemeClr val="tx1"/>
                </a:solidFill>
              </a:rPr>
              <a:t>up approach </a:t>
            </a:r>
            <a:r>
              <a:rPr lang="en-GB" sz="3200" dirty="0"/>
              <a:t>to development</a:t>
            </a:r>
            <a:r>
              <a:rPr lang="en-GB" sz="3200" dirty="0" smtClean="0"/>
              <a:t>.</a:t>
            </a:r>
          </a:p>
          <a:p>
            <a:pPr marL="342900" lvl="1" indent="-342900" algn="just">
              <a:buFont typeface="Arial" panose="020B0604020202020204"/>
              <a:buChar char="•"/>
            </a:pPr>
            <a:r>
              <a:rPr lang="en-GB" sz="3200" b="1" dirty="0"/>
              <a:t>Leverage strengths of the </a:t>
            </a:r>
            <a:r>
              <a:rPr lang="en-GB" sz="3200" b="1" dirty="0" smtClean="0"/>
              <a:t>region</a:t>
            </a:r>
            <a:endParaRPr lang="en-GB" sz="3200" dirty="0"/>
          </a:p>
          <a:p>
            <a:pPr marL="0" indent="0" algn="just">
              <a:buNone/>
            </a:pP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756666"/>
            <a:ext cx="6579117" cy="1080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Thank you for Listening</a:t>
            </a: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/>
              <a:t>Any Questions?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1" y="1865106"/>
            <a:ext cx="3227831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2400" b="1" dirty="0">
                <a:solidFill>
                  <a:schemeClr val="tx1"/>
                </a:solidFill>
                <a:latin typeface="Monotype Corsiva" pitchFamily="66" charset="0"/>
              </a:rPr>
              <a:t>Contact Details</a:t>
            </a:r>
            <a:r>
              <a:rPr lang="en-IE" sz="2400" b="1" dirty="0" smtClean="0">
                <a:solidFill>
                  <a:schemeClr val="tx1"/>
                </a:solidFill>
                <a:latin typeface="Monotype Corsiva" pitchFamily="66" charset="0"/>
              </a:rPr>
              <a:t>:</a:t>
            </a:r>
            <a:endParaRPr lang="en-IE" sz="20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IE" sz="2000" dirty="0" err="1" smtClean="0">
                <a:solidFill>
                  <a:schemeClr val="tx1"/>
                </a:solidFill>
                <a:latin typeface="Verdana" pitchFamily="34" charset="0"/>
              </a:rPr>
              <a:t>Dr.</a:t>
            </a:r>
            <a:r>
              <a:rPr lang="en-IE" sz="2000" dirty="0" smtClean="0">
                <a:solidFill>
                  <a:schemeClr val="tx1"/>
                </a:solidFill>
                <a:latin typeface="Verdana" pitchFamily="34" charset="0"/>
              </a:rPr>
              <a:t> Bernadette </a:t>
            </a:r>
            <a:r>
              <a:rPr lang="en-IE" sz="2000" dirty="0">
                <a:solidFill>
                  <a:schemeClr val="tx1"/>
                </a:solidFill>
                <a:latin typeface="Verdana" pitchFamily="34" charset="0"/>
              </a:rPr>
              <a:t>Power</a:t>
            </a:r>
            <a:r>
              <a:rPr lang="en-IE" sz="2000" dirty="0" smtClean="0">
                <a:solidFill>
                  <a:schemeClr val="tx1"/>
                </a:solidFill>
                <a:latin typeface="Verdana" pitchFamily="34" charset="0"/>
              </a:rPr>
              <a:t>:</a:t>
            </a:r>
            <a:endParaRPr lang="en-IE" sz="2000" dirty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IE" sz="2000" dirty="0">
                <a:solidFill>
                  <a:schemeClr val="tx1"/>
                </a:solidFill>
                <a:latin typeface="Verdana" pitchFamily="34" charset="0"/>
                <a:hlinkClick r:id="rId3"/>
              </a:rPr>
              <a:t>b.power@ucc.ie</a:t>
            </a:r>
            <a:r>
              <a:rPr lang="en-IE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784535" y="2212658"/>
            <a:ext cx="2665412" cy="1943100"/>
          </a:xfrm>
          <a:prstGeom prst="cloudCallout">
            <a:avLst>
              <a:gd name="adj1" fmla="val -51606"/>
              <a:gd name="adj2" fmla="val 71486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en-GB">
              <a:latin typeface="Verdan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93181" y="2234883"/>
            <a:ext cx="7191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2000" b="1" dirty="0">
                <a:latin typeface="Bradley Hand ITC" pitchFamily="66" charset="0"/>
              </a:rPr>
              <a:t>?</a:t>
            </a:r>
            <a:endParaRPr lang="en-GB" sz="120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8" y="1472"/>
            <a:ext cx="6786940" cy="1080000"/>
          </a:xfrm>
        </p:spPr>
        <p:txBody>
          <a:bodyPr anchor="t">
            <a:norm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Agenda</a:t>
            </a:r>
            <a:endParaRPr lang="en-IE" sz="40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6800" y="1336177"/>
            <a:ext cx="7920000" cy="3600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IE" sz="2800" dirty="0" smtClean="0"/>
              <a:t>Business Demography Data</a:t>
            </a:r>
            <a:endParaRPr lang="en-IE" sz="2800" dirty="0"/>
          </a:p>
          <a:p>
            <a:r>
              <a:rPr lang="en-IE" sz="2800" dirty="0"/>
              <a:t>Key </a:t>
            </a:r>
            <a:r>
              <a:rPr lang="en-IE" sz="2800" dirty="0" smtClean="0"/>
              <a:t>Trends</a:t>
            </a:r>
          </a:p>
          <a:p>
            <a:r>
              <a:rPr lang="en-GB" sz="2800" dirty="0" smtClean="0"/>
              <a:t>Policy Implications I</a:t>
            </a:r>
            <a:endParaRPr lang="en-IE" sz="2800" dirty="0"/>
          </a:p>
          <a:p>
            <a:r>
              <a:rPr lang="en-GB" sz="2800" dirty="0"/>
              <a:t>Case </a:t>
            </a:r>
            <a:r>
              <a:rPr lang="en-GB" sz="2800" dirty="0" smtClean="0"/>
              <a:t>Evidence</a:t>
            </a:r>
          </a:p>
          <a:p>
            <a:r>
              <a:rPr lang="en-GB" sz="2800" dirty="0" smtClean="0"/>
              <a:t>Policy Implications II &amp; III</a:t>
            </a:r>
            <a:endParaRPr lang="en-GB" sz="2800" dirty="0"/>
          </a:p>
          <a:p>
            <a:pPr>
              <a:buFont typeface="+mj-lt"/>
              <a:buAutoNum type="arabicPeriod"/>
            </a:pPr>
            <a:endParaRPr lang="en-GB" dirty="0">
              <a:latin typeface="Times New Roman" panose="02020603050405020304"/>
              <a:cs typeface="Times New Roman" panose="02020603050405020304"/>
            </a:endParaRPr>
          </a:p>
          <a:p>
            <a:pPr>
              <a:buFont typeface="+mj-lt"/>
              <a:buAutoNum type="arabicPeriod"/>
            </a:pPr>
            <a:endParaRPr lang="en-GB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46" y="41228"/>
            <a:ext cx="6749650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IE" sz="4000" b="1" dirty="0"/>
              <a:t>Ireland’s </a:t>
            </a:r>
            <a:r>
              <a:rPr lang="en-IE" sz="4000" b="1" dirty="0" smtClean="0"/>
              <a:t>Business Demography </a:t>
            </a:r>
            <a:r>
              <a:rPr lang="en-IE" sz="4000" b="1" dirty="0"/>
              <a:t>Data 2006-2014</a:t>
            </a:r>
            <a:endParaRPr lang="en-IE" sz="40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559449"/>
              </p:ext>
            </p:extLst>
          </p:nvPr>
        </p:nvGraphicFramePr>
        <p:xfrm>
          <a:off x="781403" y="1700808"/>
          <a:ext cx="77665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345093" y="6381328"/>
            <a:ext cx="614238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E" altLang="en-US" b="1" dirty="0"/>
              <a:t>Business </a:t>
            </a:r>
            <a:r>
              <a:rPr lang="en-IE" altLang="en-US" b="1" dirty="0" smtClean="0"/>
              <a:t>Demography Statistics, Central Statistics Office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3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46" y="41228"/>
            <a:ext cx="6749650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Enterprise Births &amp; </a:t>
            </a:r>
            <a:r>
              <a:rPr lang="en-GB" sz="4000" b="1" dirty="0" smtClean="0">
                <a:solidFill>
                  <a:schemeClr val="tx1"/>
                </a:solidFill>
              </a:rPr>
              <a:t>Deaths</a:t>
            </a:r>
            <a:br>
              <a:rPr lang="en-GB" sz="4000" b="1" dirty="0" smtClean="0">
                <a:solidFill>
                  <a:schemeClr val="tx1"/>
                </a:solidFill>
              </a:rPr>
            </a:br>
            <a:r>
              <a:rPr lang="en-GB" sz="4000" b="1" dirty="0" smtClean="0">
                <a:solidFill>
                  <a:schemeClr val="tx1"/>
                </a:solidFill>
              </a:rPr>
              <a:t>Relative </a:t>
            </a:r>
            <a:r>
              <a:rPr lang="en-GB" sz="4000" b="1" dirty="0">
                <a:solidFill>
                  <a:schemeClr val="tx1"/>
                </a:solidFill>
              </a:rPr>
              <a:t>to Active Firms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270177"/>
              </p:ext>
            </p:extLst>
          </p:nvPr>
        </p:nvGraphicFramePr>
        <p:xfrm>
          <a:off x="510817" y="1460958"/>
          <a:ext cx="8139050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59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2" y="288116"/>
            <a:ext cx="7565586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sz="3600" b="1" dirty="0"/>
              <a:t>% Change in Stock of Active Enterprises by </a:t>
            </a:r>
            <a:r>
              <a:rPr lang="en-GB" sz="3600" b="1" dirty="0" smtClean="0"/>
              <a:t>Region relative to 2008</a:t>
            </a:r>
            <a:r>
              <a:rPr lang="en-GB" sz="4000" b="1" dirty="0"/>
              <a:t/>
            </a:r>
            <a:br>
              <a:rPr lang="en-GB" sz="4000" b="1" dirty="0"/>
            </a:br>
            <a:endParaRPr lang="en-GB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076052"/>
              </p:ext>
            </p:extLst>
          </p:nvPr>
        </p:nvGraphicFramePr>
        <p:xfrm>
          <a:off x="397566" y="1497496"/>
          <a:ext cx="8560904" cy="471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82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46" y="41228"/>
            <a:ext cx="6749650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IE" sz="4000" b="1" dirty="0"/>
              <a:t>The Stock of Businesses </a:t>
            </a:r>
            <a:r>
              <a:rPr lang="en-GB" sz="4000" b="1" dirty="0"/>
              <a:t>% Change </a:t>
            </a:r>
            <a:r>
              <a:rPr lang="en-GB" sz="4000" b="1" dirty="0" smtClean="0"/>
              <a:t>(2008-2014</a:t>
            </a:r>
            <a:r>
              <a:rPr lang="en-GB" sz="4000" b="1" dirty="0"/>
              <a:t>)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16" y="1261872"/>
            <a:ext cx="7382796" cy="50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207"/>
            <a:ext cx="7306056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Hi Tech Manufacturing &amp; </a:t>
            </a:r>
            <a:r>
              <a:rPr lang="en-GB" sz="4000" b="1" dirty="0">
                <a:solidFill>
                  <a:schemeClr val="tx1"/>
                </a:solidFill>
              </a:rPr>
              <a:t>Knowledge Intensive </a:t>
            </a:r>
            <a:r>
              <a:rPr lang="en-GB" sz="4000" b="1" dirty="0" smtClean="0">
                <a:solidFill>
                  <a:schemeClr val="tx1"/>
                </a:solidFill>
              </a:rPr>
              <a:t>Firms 2014</a:t>
            </a:r>
            <a:r>
              <a:rPr lang="en-GB" sz="4000" b="1" dirty="0"/>
              <a:t/>
            </a:r>
            <a:br>
              <a:rPr lang="en-GB" sz="4000" b="1" dirty="0"/>
            </a:br>
            <a:endParaRPr lang="en-GB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137274"/>
              </p:ext>
            </p:extLst>
          </p:nvPr>
        </p:nvGraphicFramePr>
        <p:xfrm>
          <a:off x="0" y="1656522"/>
          <a:ext cx="6104780" cy="504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9437" y="1444490"/>
            <a:ext cx="4254563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Low Tech </a:t>
            </a:r>
            <a:r>
              <a:rPr lang="en-GB" sz="2400" dirty="0" err="1" smtClean="0"/>
              <a:t>Manuf</a:t>
            </a:r>
            <a:r>
              <a:rPr lang="en-GB" sz="2400" dirty="0" smtClean="0"/>
              <a:t> - 1.8</a:t>
            </a:r>
            <a:r>
              <a:rPr lang="en-GB" sz="2400" dirty="0"/>
              <a:t>%</a:t>
            </a:r>
          </a:p>
          <a:p>
            <a:r>
              <a:rPr lang="en-GB" sz="2400" dirty="0"/>
              <a:t>Medium Low Tech </a:t>
            </a:r>
            <a:r>
              <a:rPr lang="en-GB" sz="2400" dirty="0" err="1" smtClean="0"/>
              <a:t>Manuf</a:t>
            </a:r>
            <a:r>
              <a:rPr lang="en-GB" sz="2400" dirty="0" smtClean="0"/>
              <a:t> - 1.6</a:t>
            </a:r>
            <a:r>
              <a:rPr lang="en-GB" sz="2400" dirty="0"/>
              <a:t>%</a:t>
            </a:r>
          </a:p>
          <a:p>
            <a:r>
              <a:rPr lang="en-GB" sz="2400" dirty="0"/>
              <a:t>High Medium Tech </a:t>
            </a:r>
            <a:r>
              <a:rPr lang="en-GB" sz="2400" dirty="0" err="1" smtClean="0"/>
              <a:t>Manuf</a:t>
            </a:r>
            <a:r>
              <a:rPr lang="en-GB" sz="2400" dirty="0" smtClean="0"/>
              <a:t> - 0.4</a:t>
            </a:r>
            <a:r>
              <a:rPr lang="en-GB" sz="2400" dirty="0"/>
              <a:t>%</a:t>
            </a:r>
          </a:p>
          <a:p>
            <a:r>
              <a:rPr lang="en-GB" sz="2400" dirty="0"/>
              <a:t>High Tech </a:t>
            </a:r>
            <a:r>
              <a:rPr lang="en-GB" sz="2400" dirty="0" err="1" smtClean="0"/>
              <a:t>Manuf</a:t>
            </a:r>
            <a:r>
              <a:rPr lang="en-GB" sz="2400" dirty="0" smtClean="0"/>
              <a:t> - 0.1</a:t>
            </a:r>
            <a:r>
              <a:rPr lang="en-GB" sz="2400" dirty="0"/>
              <a:t>%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22713" y="1802296"/>
            <a:ext cx="2066725" cy="238539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"/>
          <p:cNvSpPr txBox="1"/>
          <p:nvPr/>
        </p:nvSpPr>
        <p:spPr>
          <a:xfrm>
            <a:off x="5541264" y="4085937"/>
            <a:ext cx="3529584" cy="1052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/>
              <a:t>Knowledge intensive services 2008 – 90,072 (24.5)</a:t>
            </a:r>
          </a:p>
          <a:p>
            <a:r>
              <a:rPr lang="en-GB" sz="2000" b="1" dirty="0" smtClean="0"/>
              <a:t>2014 – 108,481 (28.7 )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2775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2" y="114380"/>
            <a:ext cx="7163250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Regional Dist. of Manufacturing &amp; KIS Firms 2014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186125"/>
              </p:ext>
            </p:extLst>
          </p:nvPr>
        </p:nvGraphicFramePr>
        <p:xfrm>
          <a:off x="484819" y="1702092"/>
          <a:ext cx="8461552" cy="432816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006590"/>
                <a:gridCol w="853161"/>
                <a:gridCol w="733269"/>
                <a:gridCol w="733269"/>
                <a:gridCol w="733269"/>
                <a:gridCol w="953250"/>
                <a:gridCol w="864568"/>
                <a:gridCol w="1008112"/>
                <a:gridCol w="576064"/>
              </a:tblGrid>
              <a:tr h="552047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Border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Dublin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Mid East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smtClean="0">
                          <a:effectLst/>
                        </a:rPr>
                        <a:t>Mid-land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Mid West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South East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South West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West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Other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44.0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39.7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37.7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Low </a:t>
                      </a:r>
                      <a:r>
                        <a:rPr lang="en-GB" sz="2400" u="none" strike="noStrike" dirty="0" smtClean="0">
                          <a:effectLst/>
                        </a:rPr>
                        <a:t>Knowledge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smtClean="0">
                          <a:effectLst/>
                        </a:rPr>
                        <a:t>IS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36.7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31.8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33.6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Knowledge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smtClean="0">
                          <a:effectLst/>
                        </a:rPr>
                        <a:t>IS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18.7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21.9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22.2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25.8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Low </a:t>
                      </a:r>
                      <a:r>
                        <a:rPr lang="en-GB" sz="2400" u="none" strike="noStrike" dirty="0" smtClean="0">
                          <a:effectLst/>
                        </a:rPr>
                        <a:t>Tech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Medium Low Tech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092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High Medium  Tech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High </a:t>
                      </a:r>
                      <a:r>
                        <a:rPr lang="en-GB" sz="2400" u="none" strike="noStrike" dirty="0" smtClean="0">
                          <a:effectLst/>
                        </a:rPr>
                        <a:t>Tech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46" y="41228"/>
            <a:ext cx="6749650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Regional Dist. of Manufacturing &amp; KIS Firms 2014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84819" y="1702092"/>
          <a:ext cx="8461552" cy="432816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006590"/>
                <a:gridCol w="853161"/>
                <a:gridCol w="733269"/>
                <a:gridCol w="733269"/>
                <a:gridCol w="733269"/>
                <a:gridCol w="953250"/>
                <a:gridCol w="864568"/>
                <a:gridCol w="1008112"/>
                <a:gridCol w="576064"/>
              </a:tblGrid>
              <a:tr h="552047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Border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Dublin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Mid East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smtClean="0">
                          <a:effectLst/>
                        </a:rPr>
                        <a:t>Mid-land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Mid West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South East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South West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West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Other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44.0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39.7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37.7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Low </a:t>
                      </a:r>
                      <a:r>
                        <a:rPr lang="en-GB" sz="2400" u="none" strike="noStrike" dirty="0" smtClean="0">
                          <a:effectLst/>
                        </a:rPr>
                        <a:t>Knowledge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smtClean="0">
                          <a:effectLst/>
                        </a:rPr>
                        <a:t>IS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36.7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31.8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33.6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Knowledge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smtClean="0">
                          <a:effectLst/>
                        </a:rPr>
                        <a:t>IS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18.7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21.9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22.2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25.8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Low </a:t>
                      </a:r>
                      <a:r>
                        <a:rPr lang="en-GB" sz="2400" u="none" strike="noStrike" dirty="0" smtClean="0">
                          <a:effectLst/>
                        </a:rPr>
                        <a:t>Tech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Medium Low </a:t>
                      </a:r>
                      <a:r>
                        <a:rPr lang="en-GB" sz="2400" u="none" strike="noStrike" dirty="0" smtClean="0">
                          <a:effectLst/>
                        </a:rPr>
                        <a:t>Tech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092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High Medium  </a:t>
                      </a:r>
                      <a:r>
                        <a:rPr lang="en-GB" sz="2400" u="none" strike="noStrike" dirty="0" smtClean="0">
                          <a:effectLst/>
                        </a:rPr>
                        <a:t>Tech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4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High </a:t>
                      </a:r>
                      <a:r>
                        <a:rPr lang="en-GB" sz="2400" u="none" strike="noStrike" dirty="0" smtClean="0">
                          <a:effectLst/>
                        </a:rPr>
                        <a:t>Tech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51061" y="2296512"/>
            <a:ext cx="840879" cy="1521108"/>
          </a:xfrm>
          <a:prstGeom prst="rect">
            <a:avLst/>
          </a:prstGeom>
          <a:noFill/>
          <a:ln w="825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24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599</Words>
  <Application>Microsoft Office PowerPoint</Application>
  <PresentationFormat>On-screen Show (4:3)</PresentationFormat>
  <Paragraphs>286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Bradley Hand ITC</vt:lpstr>
      <vt:lpstr>Calibri</vt:lpstr>
      <vt:lpstr>Monotype Corsiva</vt:lpstr>
      <vt:lpstr>Montserrat</vt:lpstr>
      <vt:lpstr>Montserrat Light</vt:lpstr>
      <vt:lpstr>Times New Roman</vt:lpstr>
      <vt:lpstr>Verdana</vt:lpstr>
      <vt:lpstr>Office Theme</vt:lpstr>
      <vt:lpstr> The stock of Irish businesses: Implications for Irish development policy  </vt:lpstr>
      <vt:lpstr>Agenda</vt:lpstr>
      <vt:lpstr>Ireland’s Business Demography Data 2006-2014</vt:lpstr>
      <vt:lpstr>Enterprise Births &amp; Deaths Relative to Active Firms</vt:lpstr>
      <vt:lpstr>% Change in Stock of Active Enterprises by Region relative to 2008 </vt:lpstr>
      <vt:lpstr>The Stock of Businesses % Change (2008-2014) </vt:lpstr>
      <vt:lpstr>Hi Tech Manufacturing &amp; Knowledge Intensive Firms 2014 </vt:lpstr>
      <vt:lpstr>Regional Dist. of Manufacturing &amp; KIS Firms 2014 </vt:lpstr>
      <vt:lpstr>Regional Dist. of Manufacturing &amp; KIS Firms 2014 </vt:lpstr>
      <vt:lpstr>Regional Dist. of Manufacturing &amp; KIS Firms 2014 </vt:lpstr>
      <vt:lpstr>Implications for Enterprise Policy</vt:lpstr>
      <vt:lpstr>Size Distribution </vt:lpstr>
      <vt:lpstr>Case Evidence: Firm Survival </vt:lpstr>
      <vt:lpstr>Implications for Enterprise Policy</vt:lpstr>
      <vt:lpstr>Case Evidence:  Entrepreneurship, Firm Survival and Agglomeration Economies  </vt:lpstr>
      <vt:lpstr>Implications for Policy</vt:lpstr>
      <vt:lpstr>Thank you for Listening Any Questions?   </vt:lpstr>
    </vt:vector>
  </TitlesOfParts>
  <Company>Designworks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Rocky Grennell</dc:creator>
  <cp:lastModifiedBy>Power, Bernadette</cp:lastModifiedBy>
  <cp:revision>247</cp:revision>
  <dcterms:created xsi:type="dcterms:W3CDTF">2016-07-22T12:04:00Z</dcterms:created>
  <dcterms:modified xsi:type="dcterms:W3CDTF">2017-11-06T09:55:55Z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